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317" r:id="rId11"/>
    <p:sldId id="318" r:id="rId12"/>
    <p:sldId id="319" r:id="rId13"/>
    <p:sldId id="320" r:id="rId14"/>
    <p:sldId id="321" r:id="rId15"/>
    <p:sldId id="322" r:id="rId16"/>
    <p:sldId id="330" r:id="rId17"/>
    <p:sldId id="324" r:id="rId18"/>
    <p:sldId id="325" r:id="rId19"/>
    <p:sldId id="328" r:id="rId20"/>
    <p:sldId id="329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26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6" autoAdjust="0"/>
    <p:restoredTop sz="78136" autoAdjust="0"/>
  </p:normalViewPr>
  <p:slideViewPr>
    <p:cSldViewPr snapToGrid="0" snapToObjects="1">
      <p:cViewPr>
        <p:scale>
          <a:sx n="50" d="100"/>
          <a:sy n="50" d="100"/>
        </p:scale>
        <p:origin x="-2778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6F4A6-6A7D-4F1A-AE02-BE3049304957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6D7DDA16-610D-4660-A281-5BF8123547B5}">
      <dgm:prSet phldrT="[Text]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en-US" b="1" cap="none" spc="0" dirty="0" smtClean="0">
              <a:ln/>
              <a:solidFill>
                <a:srgbClr val="0070C0"/>
              </a:solidFill>
              <a:effectLst/>
            </a:rPr>
            <a:t>Watershed Management</a:t>
          </a:r>
          <a:endParaRPr lang="en-US" b="1" cap="none" spc="0" dirty="0">
            <a:ln/>
            <a:solidFill>
              <a:srgbClr val="0070C0"/>
            </a:solidFill>
            <a:effectLst/>
          </a:endParaRPr>
        </a:p>
      </dgm:t>
    </dgm:pt>
    <dgm:pt modelId="{F6DAE7D4-C149-44D4-ABA9-987C0E74CD01}" type="parTrans" cxnId="{8CD3D7A8-E139-45CE-8CA5-A73E82F68B26}">
      <dgm:prSet/>
      <dgm:spPr/>
      <dgm:t>
        <a:bodyPr/>
        <a:lstStyle/>
        <a:p>
          <a:endParaRPr lang="en-US"/>
        </a:p>
      </dgm:t>
    </dgm:pt>
    <dgm:pt modelId="{A36AB625-1307-4678-BF3F-EA7029A1783A}" type="sibTrans" cxnId="{8CD3D7A8-E139-45CE-8CA5-A73E82F68B26}">
      <dgm:prSet/>
      <dgm:spPr/>
      <dgm:t>
        <a:bodyPr/>
        <a:lstStyle/>
        <a:p>
          <a:endParaRPr lang="en-US"/>
        </a:p>
      </dgm:t>
    </dgm:pt>
    <dgm:pt modelId="{96C174FA-8ECF-45BA-AE2A-A502E9D3DBF4}">
      <dgm:prSet phldrT="[Text]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en-US" b="1" cap="none" spc="0" dirty="0" smtClean="0">
              <a:ln/>
              <a:solidFill>
                <a:schemeClr val="accent3"/>
              </a:solidFill>
              <a:effectLst/>
            </a:rPr>
            <a:t>Floodplain Management</a:t>
          </a:r>
          <a:endParaRPr lang="en-US" b="1" cap="none" spc="0" dirty="0">
            <a:ln/>
            <a:solidFill>
              <a:schemeClr val="accent3"/>
            </a:solidFill>
            <a:effectLst/>
          </a:endParaRPr>
        </a:p>
      </dgm:t>
    </dgm:pt>
    <dgm:pt modelId="{64C347A7-478A-4B9B-BBFF-0D92CFF06CB1}" type="sibTrans" cxnId="{09086399-A143-4872-AC05-9987707DAA60}">
      <dgm:prSet/>
      <dgm:spPr/>
      <dgm:t>
        <a:bodyPr/>
        <a:lstStyle/>
        <a:p>
          <a:endParaRPr lang="en-US"/>
        </a:p>
      </dgm:t>
    </dgm:pt>
    <dgm:pt modelId="{59955BE5-D5D8-477B-88F9-534F4424A467}" type="parTrans" cxnId="{09086399-A143-4872-AC05-9987707DAA60}">
      <dgm:prSet/>
      <dgm:spPr/>
      <dgm:t>
        <a:bodyPr/>
        <a:lstStyle/>
        <a:p>
          <a:endParaRPr lang="en-US"/>
        </a:p>
      </dgm:t>
    </dgm:pt>
    <dgm:pt modelId="{5F0B140B-F6ED-42E7-ADF9-55989FDB5008}" type="pres">
      <dgm:prSet presAssocID="{CCE6F4A6-6A7D-4F1A-AE02-BE3049304957}" presName="compositeShape" presStyleCnt="0">
        <dgm:presLayoutVars>
          <dgm:chMax val="7"/>
          <dgm:dir/>
          <dgm:resizeHandles val="exact"/>
        </dgm:presLayoutVars>
      </dgm:prSet>
      <dgm:spPr/>
    </dgm:pt>
    <dgm:pt modelId="{86FA1298-BC62-4CB9-9A39-CBE22E50456C}" type="pres">
      <dgm:prSet presAssocID="{6D7DDA16-610D-4660-A281-5BF8123547B5}" presName="circ1" presStyleLbl="vennNode1" presStyleIdx="0" presStyleCnt="2"/>
      <dgm:spPr/>
      <dgm:t>
        <a:bodyPr/>
        <a:lstStyle/>
        <a:p>
          <a:endParaRPr lang="en-US"/>
        </a:p>
      </dgm:t>
    </dgm:pt>
    <dgm:pt modelId="{90E55315-A02C-4E39-8D3A-8CFABBB2EB80}" type="pres">
      <dgm:prSet presAssocID="{6D7DDA16-610D-4660-A281-5BF8123547B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E4181-C86C-4570-BF8B-7F769774FAC7}" type="pres">
      <dgm:prSet presAssocID="{96C174FA-8ECF-45BA-AE2A-A502E9D3DBF4}" presName="circ2" presStyleLbl="vennNode1" presStyleIdx="1" presStyleCnt="2"/>
      <dgm:spPr/>
      <dgm:t>
        <a:bodyPr/>
        <a:lstStyle/>
        <a:p>
          <a:endParaRPr lang="en-US"/>
        </a:p>
      </dgm:t>
    </dgm:pt>
    <dgm:pt modelId="{ADD7A604-724F-45F8-95CD-9EFDAC6F7E5B}" type="pres">
      <dgm:prSet presAssocID="{96C174FA-8ECF-45BA-AE2A-A502E9D3DB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5A8C7D-E825-4D13-9054-430FF5B9A121}" type="presOf" srcId="{CCE6F4A6-6A7D-4F1A-AE02-BE3049304957}" destId="{5F0B140B-F6ED-42E7-ADF9-55989FDB5008}" srcOrd="0" destOrd="0" presId="urn:microsoft.com/office/officeart/2005/8/layout/venn1"/>
    <dgm:cxn modelId="{09086399-A143-4872-AC05-9987707DAA60}" srcId="{CCE6F4A6-6A7D-4F1A-AE02-BE3049304957}" destId="{96C174FA-8ECF-45BA-AE2A-A502E9D3DBF4}" srcOrd="1" destOrd="0" parTransId="{59955BE5-D5D8-477B-88F9-534F4424A467}" sibTransId="{64C347A7-478A-4B9B-BBFF-0D92CFF06CB1}"/>
    <dgm:cxn modelId="{8CD3D7A8-E139-45CE-8CA5-A73E82F68B26}" srcId="{CCE6F4A6-6A7D-4F1A-AE02-BE3049304957}" destId="{6D7DDA16-610D-4660-A281-5BF8123547B5}" srcOrd="0" destOrd="0" parTransId="{F6DAE7D4-C149-44D4-ABA9-987C0E74CD01}" sibTransId="{A36AB625-1307-4678-BF3F-EA7029A1783A}"/>
    <dgm:cxn modelId="{A39BFD3A-4A60-4515-93D6-CBA5ADDA05AD}" type="presOf" srcId="{6D7DDA16-610D-4660-A281-5BF8123547B5}" destId="{86FA1298-BC62-4CB9-9A39-CBE22E50456C}" srcOrd="0" destOrd="0" presId="urn:microsoft.com/office/officeart/2005/8/layout/venn1"/>
    <dgm:cxn modelId="{3DE091D8-C543-4D96-B88D-B18E6ED07959}" type="presOf" srcId="{96C174FA-8ECF-45BA-AE2A-A502E9D3DBF4}" destId="{ADD7A604-724F-45F8-95CD-9EFDAC6F7E5B}" srcOrd="1" destOrd="0" presId="urn:microsoft.com/office/officeart/2005/8/layout/venn1"/>
    <dgm:cxn modelId="{8CBF052A-C92B-437A-84B3-583E670B8ABA}" type="presOf" srcId="{96C174FA-8ECF-45BA-AE2A-A502E9D3DBF4}" destId="{A67E4181-C86C-4570-BF8B-7F769774FAC7}" srcOrd="0" destOrd="0" presId="urn:microsoft.com/office/officeart/2005/8/layout/venn1"/>
    <dgm:cxn modelId="{B9192CBC-B0B8-4D54-8DB6-5E33585D203A}" type="presOf" srcId="{6D7DDA16-610D-4660-A281-5BF8123547B5}" destId="{90E55315-A02C-4E39-8D3A-8CFABBB2EB80}" srcOrd="1" destOrd="0" presId="urn:microsoft.com/office/officeart/2005/8/layout/venn1"/>
    <dgm:cxn modelId="{97EBC77C-54AE-4475-B249-13C7F02348CE}" type="presParOf" srcId="{5F0B140B-F6ED-42E7-ADF9-55989FDB5008}" destId="{86FA1298-BC62-4CB9-9A39-CBE22E50456C}" srcOrd="0" destOrd="0" presId="urn:microsoft.com/office/officeart/2005/8/layout/venn1"/>
    <dgm:cxn modelId="{B2C23252-1AAA-4D57-BDAB-460AA82B38CC}" type="presParOf" srcId="{5F0B140B-F6ED-42E7-ADF9-55989FDB5008}" destId="{90E55315-A02C-4E39-8D3A-8CFABBB2EB80}" srcOrd="1" destOrd="0" presId="urn:microsoft.com/office/officeart/2005/8/layout/venn1"/>
    <dgm:cxn modelId="{CFA2613E-F6AB-4D0C-9C3B-A725BA506CCF}" type="presParOf" srcId="{5F0B140B-F6ED-42E7-ADF9-55989FDB5008}" destId="{A67E4181-C86C-4570-BF8B-7F769774FAC7}" srcOrd="2" destOrd="0" presId="urn:microsoft.com/office/officeart/2005/8/layout/venn1"/>
    <dgm:cxn modelId="{4984EF33-5718-48A1-AA59-B17006851656}" type="presParOf" srcId="{5F0B140B-F6ED-42E7-ADF9-55989FDB5008}" destId="{ADD7A604-724F-45F8-95CD-9EFDAC6F7E5B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6F4A6-6A7D-4F1A-AE02-BE3049304957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6D7DDA16-610D-4660-A281-5BF8123547B5}">
      <dgm:prSet phldrT="[Text]"/>
      <dgm:spPr/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en-US" b="1" cap="none" spc="0" dirty="0" smtClean="0">
              <a:ln/>
              <a:solidFill>
                <a:srgbClr val="0070C0"/>
              </a:solidFill>
              <a:effectLst/>
            </a:rPr>
            <a:t> </a:t>
          </a:r>
          <a:endParaRPr lang="en-US" b="1" cap="none" spc="0" dirty="0">
            <a:ln/>
            <a:solidFill>
              <a:srgbClr val="0070C0"/>
            </a:solidFill>
            <a:effectLst/>
          </a:endParaRPr>
        </a:p>
      </dgm:t>
    </dgm:pt>
    <dgm:pt modelId="{A36AB625-1307-4678-BF3F-EA7029A1783A}" type="sibTrans" cxnId="{8CD3D7A8-E139-45CE-8CA5-A73E82F68B26}">
      <dgm:prSet/>
      <dgm:spPr/>
      <dgm:t>
        <a:bodyPr/>
        <a:lstStyle/>
        <a:p>
          <a:endParaRPr lang="en-US"/>
        </a:p>
      </dgm:t>
    </dgm:pt>
    <dgm:pt modelId="{F6DAE7D4-C149-44D4-ABA9-987C0E74CD01}" type="parTrans" cxnId="{8CD3D7A8-E139-45CE-8CA5-A73E82F68B26}">
      <dgm:prSet/>
      <dgm:spPr/>
      <dgm:t>
        <a:bodyPr/>
        <a:lstStyle/>
        <a:p>
          <a:endParaRPr lang="en-US"/>
        </a:p>
      </dgm:t>
    </dgm:pt>
    <dgm:pt modelId="{96C174FA-8ECF-45BA-AE2A-A502E9D3DBF4}">
      <dgm:prSet phldrT="[Text]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en-US" b="1" cap="none" spc="0" dirty="0" smtClean="0">
              <a:ln/>
              <a:solidFill>
                <a:srgbClr val="0070C0"/>
              </a:solidFill>
              <a:effectLst/>
            </a:rPr>
            <a:t> </a:t>
          </a:r>
          <a:endParaRPr lang="en-US" b="1" cap="none" spc="0" dirty="0">
            <a:ln/>
            <a:solidFill>
              <a:schemeClr val="accent3"/>
            </a:solidFill>
            <a:effectLst/>
          </a:endParaRPr>
        </a:p>
      </dgm:t>
    </dgm:pt>
    <dgm:pt modelId="{64C347A7-478A-4B9B-BBFF-0D92CFF06CB1}" type="sibTrans" cxnId="{09086399-A143-4872-AC05-9987707DAA60}">
      <dgm:prSet/>
      <dgm:spPr/>
      <dgm:t>
        <a:bodyPr/>
        <a:lstStyle/>
        <a:p>
          <a:endParaRPr lang="en-US"/>
        </a:p>
      </dgm:t>
    </dgm:pt>
    <dgm:pt modelId="{59955BE5-D5D8-477B-88F9-534F4424A467}" type="parTrans" cxnId="{09086399-A143-4872-AC05-9987707DAA60}">
      <dgm:prSet/>
      <dgm:spPr/>
      <dgm:t>
        <a:bodyPr/>
        <a:lstStyle/>
        <a:p>
          <a:endParaRPr lang="en-US"/>
        </a:p>
      </dgm:t>
    </dgm:pt>
    <dgm:pt modelId="{5F0B140B-F6ED-42E7-ADF9-55989FDB5008}" type="pres">
      <dgm:prSet presAssocID="{CCE6F4A6-6A7D-4F1A-AE02-BE3049304957}" presName="compositeShape" presStyleCnt="0">
        <dgm:presLayoutVars>
          <dgm:chMax val="7"/>
          <dgm:dir/>
          <dgm:resizeHandles val="exact"/>
        </dgm:presLayoutVars>
      </dgm:prSet>
      <dgm:spPr/>
    </dgm:pt>
    <dgm:pt modelId="{86FA1298-BC62-4CB9-9A39-CBE22E50456C}" type="pres">
      <dgm:prSet presAssocID="{6D7DDA16-610D-4660-A281-5BF8123547B5}" presName="circ1" presStyleLbl="vennNode1" presStyleIdx="0" presStyleCnt="2" custLinFactNeighborX="25901" custLinFactNeighborY="-1877"/>
      <dgm:spPr/>
      <dgm:t>
        <a:bodyPr/>
        <a:lstStyle/>
        <a:p>
          <a:endParaRPr lang="en-US"/>
        </a:p>
      </dgm:t>
    </dgm:pt>
    <dgm:pt modelId="{90E55315-A02C-4E39-8D3A-8CFABBB2EB80}" type="pres">
      <dgm:prSet presAssocID="{6D7DDA16-610D-4660-A281-5BF8123547B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7E4181-C86C-4570-BF8B-7F769774FAC7}" type="pres">
      <dgm:prSet presAssocID="{96C174FA-8ECF-45BA-AE2A-A502E9D3DBF4}" presName="circ2" presStyleLbl="vennNode1" presStyleIdx="1" presStyleCnt="2" custLinFactNeighborX="-14640" custLinFactNeighborY="-1124"/>
      <dgm:spPr/>
      <dgm:t>
        <a:bodyPr/>
        <a:lstStyle/>
        <a:p>
          <a:endParaRPr lang="en-US"/>
        </a:p>
      </dgm:t>
    </dgm:pt>
    <dgm:pt modelId="{ADD7A604-724F-45F8-95CD-9EFDAC6F7E5B}" type="pres">
      <dgm:prSet presAssocID="{96C174FA-8ECF-45BA-AE2A-A502E9D3DB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733331-1737-4B3C-BE8D-908A7B7C9F90}" type="presOf" srcId="{96C174FA-8ECF-45BA-AE2A-A502E9D3DBF4}" destId="{A67E4181-C86C-4570-BF8B-7F769774FAC7}" srcOrd="0" destOrd="0" presId="urn:microsoft.com/office/officeart/2005/8/layout/venn1"/>
    <dgm:cxn modelId="{09086399-A143-4872-AC05-9987707DAA60}" srcId="{CCE6F4A6-6A7D-4F1A-AE02-BE3049304957}" destId="{96C174FA-8ECF-45BA-AE2A-A502E9D3DBF4}" srcOrd="1" destOrd="0" parTransId="{59955BE5-D5D8-477B-88F9-534F4424A467}" sibTransId="{64C347A7-478A-4B9B-BBFF-0D92CFF06CB1}"/>
    <dgm:cxn modelId="{166834A0-E021-4DA7-948F-DF9926B171D3}" type="presOf" srcId="{6D7DDA16-610D-4660-A281-5BF8123547B5}" destId="{90E55315-A02C-4E39-8D3A-8CFABBB2EB80}" srcOrd="1" destOrd="0" presId="urn:microsoft.com/office/officeart/2005/8/layout/venn1"/>
    <dgm:cxn modelId="{8CD3D7A8-E139-45CE-8CA5-A73E82F68B26}" srcId="{CCE6F4A6-6A7D-4F1A-AE02-BE3049304957}" destId="{6D7DDA16-610D-4660-A281-5BF8123547B5}" srcOrd="0" destOrd="0" parTransId="{F6DAE7D4-C149-44D4-ABA9-987C0E74CD01}" sibTransId="{A36AB625-1307-4678-BF3F-EA7029A1783A}"/>
    <dgm:cxn modelId="{539FF267-5877-4F57-B270-55D2465041F2}" type="presOf" srcId="{96C174FA-8ECF-45BA-AE2A-A502E9D3DBF4}" destId="{ADD7A604-724F-45F8-95CD-9EFDAC6F7E5B}" srcOrd="1" destOrd="0" presId="urn:microsoft.com/office/officeart/2005/8/layout/venn1"/>
    <dgm:cxn modelId="{13C55016-D367-482F-BB1A-B2D680321721}" type="presOf" srcId="{CCE6F4A6-6A7D-4F1A-AE02-BE3049304957}" destId="{5F0B140B-F6ED-42E7-ADF9-55989FDB5008}" srcOrd="0" destOrd="0" presId="urn:microsoft.com/office/officeart/2005/8/layout/venn1"/>
    <dgm:cxn modelId="{40FB3313-E9F8-4ECF-BD58-4E8B375CB69F}" type="presOf" srcId="{6D7DDA16-610D-4660-A281-5BF8123547B5}" destId="{86FA1298-BC62-4CB9-9A39-CBE22E50456C}" srcOrd="0" destOrd="0" presId="urn:microsoft.com/office/officeart/2005/8/layout/venn1"/>
    <dgm:cxn modelId="{C47DEB99-88FB-4737-A28F-58E1D8C439EC}" type="presParOf" srcId="{5F0B140B-F6ED-42E7-ADF9-55989FDB5008}" destId="{86FA1298-BC62-4CB9-9A39-CBE22E50456C}" srcOrd="0" destOrd="0" presId="urn:microsoft.com/office/officeart/2005/8/layout/venn1"/>
    <dgm:cxn modelId="{49D222F8-6EF2-4EE3-9B18-623A02B2A8BA}" type="presParOf" srcId="{5F0B140B-F6ED-42E7-ADF9-55989FDB5008}" destId="{90E55315-A02C-4E39-8D3A-8CFABBB2EB80}" srcOrd="1" destOrd="0" presId="urn:microsoft.com/office/officeart/2005/8/layout/venn1"/>
    <dgm:cxn modelId="{12B24F23-0274-4B38-B69A-D497FB1B052A}" type="presParOf" srcId="{5F0B140B-F6ED-42E7-ADF9-55989FDB5008}" destId="{A67E4181-C86C-4570-BF8B-7F769774FAC7}" srcOrd="2" destOrd="0" presId="urn:microsoft.com/office/officeart/2005/8/layout/venn1"/>
    <dgm:cxn modelId="{90B9CFCC-B0FA-4D4B-98DC-A29A0C8DF0B3}" type="presParOf" srcId="{5F0B140B-F6ED-42E7-ADF9-55989FDB5008}" destId="{ADD7A604-724F-45F8-95CD-9EFDAC6F7E5B}" srcOrd="3" destOrd="0" presId="urn:microsoft.com/office/officeart/2005/8/layout/ven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FA1298-BC62-4CB9-9A39-CBE22E50456C}">
      <dsp:nvSpPr>
        <dsp:cNvPr id="0" name=""/>
        <dsp:cNvSpPr/>
      </dsp:nvSpPr>
      <dsp:spPr>
        <a:xfrm>
          <a:off x="137159" y="340360"/>
          <a:ext cx="3383280" cy="3383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cap="none" spc="0" dirty="0" smtClean="0">
              <a:ln/>
              <a:solidFill>
                <a:srgbClr val="0070C0"/>
              </a:solidFill>
              <a:effectLst/>
            </a:rPr>
            <a:t>Watershed Management</a:t>
          </a:r>
          <a:endParaRPr lang="en-US" sz="2500" b="1" kern="1200" cap="none" spc="0" dirty="0">
            <a:ln/>
            <a:solidFill>
              <a:srgbClr val="0070C0"/>
            </a:solidFill>
            <a:effectLst/>
          </a:endParaRPr>
        </a:p>
      </dsp:txBody>
      <dsp:txXfrm>
        <a:off x="609599" y="739321"/>
        <a:ext cx="1950720" cy="2585357"/>
      </dsp:txXfrm>
    </dsp:sp>
    <dsp:sp modelId="{A67E4181-C86C-4570-BF8B-7F769774FAC7}">
      <dsp:nvSpPr>
        <dsp:cNvPr id="0" name=""/>
        <dsp:cNvSpPr/>
      </dsp:nvSpPr>
      <dsp:spPr>
        <a:xfrm>
          <a:off x="2575559" y="340360"/>
          <a:ext cx="3383280" cy="3383279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cap="none" spc="0" dirty="0" smtClean="0">
              <a:ln/>
              <a:solidFill>
                <a:schemeClr val="accent3"/>
              </a:solidFill>
              <a:effectLst/>
            </a:rPr>
            <a:t>Floodplain Management</a:t>
          </a:r>
          <a:endParaRPr lang="en-US" sz="2500" b="1" kern="1200" cap="none" spc="0" dirty="0">
            <a:ln/>
            <a:solidFill>
              <a:schemeClr val="accent3"/>
            </a:solidFill>
            <a:effectLst/>
          </a:endParaRPr>
        </a:p>
      </dsp:txBody>
      <dsp:txXfrm>
        <a:off x="3535680" y="739321"/>
        <a:ext cx="1950720" cy="25853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FA1298-BC62-4CB9-9A39-CBE22E50456C}">
      <dsp:nvSpPr>
        <dsp:cNvPr id="0" name=""/>
        <dsp:cNvSpPr/>
      </dsp:nvSpPr>
      <dsp:spPr>
        <a:xfrm>
          <a:off x="1013463" y="276855"/>
          <a:ext cx="3383280" cy="338327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cap="none" spc="0" dirty="0" smtClean="0">
              <a:ln/>
              <a:solidFill>
                <a:srgbClr val="0070C0"/>
              </a:solidFill>
              <a:effectLst/>
            </a:rPr>
            <a:t> </a:t>
          </a:r>
          <a:endParaRPr lang="en-US" sz="6500" b="1" kern="1200" cap="none" spc="0" dirty="0">
            <a:ln/>
            <a:solidFill>
              <a:srgbClr val="0070C0"/>
            </a:solidFill>
            <a:effectLst/>
          </a:endParaRPr>
        </a:p>
      </dsp:txBody>
      <dsp:txXfrm>
        <a:off x="1485903" y="675817"/>
        <a:ext cx="1950720" cy="2585357"/>
      </dsp:txXfrm>
    </dsp:sp>
    <dsp:sp modelId="{A67E4181-C86C-4570-BF8B-7F769774FAC7}">
      <dsp:nvSpPr>
        <dsp:cNvPr id="0" name=""/>
        <dsp:cNvSpPr/>
      </dsp:nvSpPr>
      <dsp:spPr>
        <a:xfrm>
          <a:off x="2080247" y="302331"/>
          <a:ext cx="3383280" cy="3383279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cap="none" spc="0" dirty="0" smtClean="0">
              <a:ln/>
              <a:solidFill>
                <a:srgbClr val="0070C0"/>
              </a:solidFill>
              <a:effectLst/>
            </a:rPr>
            <a:t> </a:t>
          </a:r>
          <a:endParaRPr lang="en-US" sz="6500" b="1" kern="1200" cap="none" spc="0" dirty="0">
            <a:ln/>
            <a:solidFill>
              <a:schemeClr val="accent3"/>
            </a:solidFill>
            <a:effectLst/>
          </a:endParaRPr>
        </a:p>
      </dsp:txBody>
      <dsp:txXfrm>
        <a:off x="3040367" y="701293"/>
        <a:ext cx="1950720" cy="2585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475B1-D98E-A148-91D4-F2E165AA3749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FD3F9-C5E2-E945-81E8-A50EE99E9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652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1D310-D93F-44B2-89D0-4562D2479B08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314E-B56B-4D82-BF45-0D43368501C0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314E-B56B-4D82-BF45-0D43368501C0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314E-B56B-4D82-BF45-0D43368501C0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78F83-7F53-4534-9BE8-2530C299CF34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75F81-1956-4A0A-A202-F21BFE9ADAA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ength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n.wikipedia.org/wiki/Hydraulic_head" TargetMode="External"/><Relationship Id="rId5" Type="http://schemas.openxmlformats.org/officeDocument/2006/relationships/hyperlink" Target="http://en.wikipedia.org/wiki/U.S._customary_units" TargetMode="External"/><Relationship Id="rId4" Type="http://schemas.openxmlformats.org/officeDocument/2006/relationships/hyperlink" Target="http://en.wikipedia.org/wiki/Tim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a.gov/owow/NPS/ordinance/documents/a2c-napa.pdf" TargetMode="External"/><Relationship Id="rId13" Type="http://schemas.openxmlformats.org/officeDocument/2006/relationships/hyperlink" Target="http://www.epa.gov/owow/NPS/ordinance/buffers.htm" TargetMode="External"/><Relationship Id="rId3" Type="http://schemas.openxmlformats.org/officeDocument/2006/relationships/hyperlink" Target="http://www.epa.gov/owow/NPS/ordinance/documents/A2a-Baltimore.wpd" TargetMode="External"/><Relationship Id="rId7" Type="http://schemas.openxmlformats.org/officeDocument/2006/relationships/hyperlink" Target="http://www.epa.gov/owow/NPS/ordinance/documents/a2c-napa.wpd" TargetMode="External"/><Relationship Id="rId12" Type="http://schemas.openxmlformats.org/officeDocument/2006/relationships/hyperlink" Target="http://www.epa.gov/owow/NPS/ordinance/documents/A2e-ModelLand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epa.gov/owow/NPS/ordinance/documents/A2b-RhodeIsland.pdf" TargetMode="External"/><Relationship Id="rId11" Type="http://schemas.openxmlformats.org/officeDocument/2006/relationships/hyperlink" Target="http://www.epa.gov/owow/NPS/ordinance/documents/A2e-ModelLand.wpd" TargetMode="External"/><Relationship Id="rId5" Type="http://schemas.openxmlformats.org/officeDocument/2006/relationships/hyperlink" Target="http://www.epa.gov/owow/NPS/ordinance/documents/A2b-RhodeIsland.wpd" TargetMode="External"/><Relationship Id="rId10" Type="http://schemas.openxmlformats.org/officeDocument/2006/relationships/hyperlink" Target="http://www.epa.gov/owow/NPS/ordinance/documents/A2d-Portalnd.pdf" TargetMode="External"/><Relationship Id="rId4" Type="http://schemas.openxmlformats.org/officeDocument/2006/relationships/hyperlink" Target="http://www.epa.gov/owow/NPS/ordinance/documents/A2a-Baltimore.pdf" TargetMode="External"/><Relationship Id="rId9" Type="http://schemas.openxmlformats.org/officeDocument/2006/relationships/hyperlink" Target="http://www.epa.gov/owow/NPS/ordinance/documents/A2d-Portalnd.wpd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sz="3000" b="1" dirty="0" smtClean="0"/>
              <a:t>Raising Awareness to Facilitate Beneficial Connections between Watershed Groups, Government, and Floodplain Managers.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85" y="817839"/>
            <a:ext cx="2926430" cy="1970315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0243" y="5056838"/>
            <a:ext cx="4929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group project by: </a:t>
            </a:r>
          </a:p>
          <a:p>
            <a:pPr algn="ctr"/>
            <a:r>
              <a:rPr lang="en-US" dirty="0" smtClean="0"/>
              <a:t>Mia Goulding, Colby Gray, Erin Maloney, and </a:t>
            </a:r>
            <a:r>
              <a:rPr lang="en-US" dirty="0" err="1" smtClean="0"/>
              <a:t>Santina</a:t>
            </a:r>
            <a:r>
              <a:rPr lang="en-US" dirty="0" smtClean="0"/>
              <a:t> </a:t>
            </a:r>
            <a:r>
              <a:rPr lang="en-US" dirty="0" err="1" smtClean="0"/>
              <a:t>Wortman</a:t>
            </a:r>
            <a:endParaRPr lang="en-US" dirty="0"/>
          </a:p>
        </p:txBody>
      </p:sp>
      <p:pic>
        <p:nvPicPr>
          <p:cNvPr id="7" name="Placeholder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 rot="200618">
            <a:off x="6403292" y="644210"/>
            <a:ext cx="2318543" cy="20780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 cmpd="sng">
            <a:solidFill>
              <a:srgbClr val="FFFFFF"/>
            </a:solidFill>
            <a:miter lim="800000"/>
          </a:ln>
          <a:effectLst>
            <a:outerShdw blurRad="65000" dist="254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  <a:ext uri="{FAA26D3D-D897-4be2-8F04-BA451C77F1D7}">
              <ma14:placeholderFlag xmlns:lc="http://schemas.openxmlformats.org/drawingml/2006/lockedCanvas" xmlns:pic="http://schemas.openxmlformats.org/drawingml/2006/picture" xmlns:ma14="http://schemas.microsoft.com/office/mac/drawingml/2011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1"/>
            </a:ext>
          </a:extLst>
        </p:spPr>
      </p:pic>
      <p:pic>
        <p:nvPicPr>
          <p:cNvPr id="8" name="Content Placeholder 10" descr="ordinan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12941">
            <a:off x="712139" y="550952"/>
            <a:ext cx="1827762" cy="22372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727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865" y="-271462"/>
            <a:ext cx="8416925" cy="1470025"/>
          </a:xfrm>
        </p:spPr>
        <p:txBody>
          <a:bodyPr anchor="ctr"/>
          <a:lstStyle/>
          <a:p>
            <a:r>
              <a:rPr lang="en-US" dirty="0" smtClean="0">
                <a:solidFill>
                  <a:srgbClr val="0070C0"/>
                </a:solidFill>
              </a:rPr>
              <a:t>Watershed Management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980" y="862238"/>
            <a:ext cx="8416925" cy="972671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Understanding how watershed protection strategies could help communities better manage their floodplains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8804" b="11990"/>
          <a:stretch>
            <a:fillRect/>
          </a:stretch>
        </p:blipFill>
        <p:spPr bwMode="auto">
          <a:xfrm rot="21281194">
            <a:off x="1293527" y="1200571"/>
            <a:ext cx="6132817" cy="424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3537" y="4794627"/>
            <a:ext cx="8416925" cy="1470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Floodplain Management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63537" y="5885329"/>
            <a:ext cx="8416925" cy="97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Implementing Environmental Practices through the National Flood Insurance Program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7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5"/>
          <p:cNvSpPr/>
          <p:nvPr/>
        </p:nvSpPr>
        <p:spPr>
          <a:xfrm>
            <a:off x="5410199" y="183247"/>
            <a:ext cx="3505201" cy="1340754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 Diagonal Corner Rectangle 14"/>
          <p:cNvSpPr/>
          <p:nvPr/>
        </p:nvSpPr>
        <p:spPr>
          <a:xfrm>
            <a:off x="533399" y="183247"/>
            <a:ext cx="3505201" cy="1340754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399" y="107046"/>
            <a:ext cx="3505201" cy="1590676"/>
          </a:xfrm>
        </p:spPr>
        <p:txBody>
          <a:bodyPr anchor="ctr"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Watershed Management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533399" y="1697722"/>
            <a:ext cx="3614423" cy="2710976"/>
          </a:xfrm>
        </p:spPr>
        <p:txBody>
          <a:bodyPr>
            <a:no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GOAL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Environmental Protection/ Conservation</a:t>
            </a:r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5410199" y="1866900"/>
            <a:ext cx="3505201" cy="120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u="sng" dirty="0" smtClean="0"/>
              <a:t>GOAL</a:t>
            </a:r>
          </a:p>
          <a:p>
            <a:pPr algn="ctr"/>
            <a:r>
              <a:rPr lang="en-US" sz="2400" dirty="0" smtClean="0"/>
              <a:t>Reduce Flood Risk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410199" y="183247"/>
            <a:ext cx="3505201" cy="134075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Floodplain Management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 descr="c0f09e2d6b8cd3fd2b6d90fe67fe16f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282" y="3073400"/>
            <a:ext cx="5219436" cy="3517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2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43177" y="1810224"/>
            <a:ext cx="4528823" cy="2710976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Natural vegetation including riparian buffers have deep roots that allow water infiltrate</a:t>
            </a:r>
          </a:p>
          <a:p>
            <a:pPr algn="l">
              <a:buFont typeface="Arial" pitchFamily="34" charset="0"/>
              <a:buChar char="•"/>
            </a:pPr>
            <a:endParaRPr lang="en-US" sz="2400" dirty="0" smtClean="0"/>
          </a:p>
          <a:p>
            <a:pPr algn="l">
              <a:buFont typeface="Arial" pitchFamily="34" charset="0"/>
              <a:buChar char="•"/>
            </a:pPr>
            <a:r>
              <a:rPr lang="en-US" sz="2400" dirty="0" smtClean="0"/>
              <a:t>Wetlands hold large volumes of water</a:t>
            </a:r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5778500" y="1810224"/>
            <a:ext cx="2794000" cy="159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 surface water = risk of flooding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381499" y="2463800"/>
            <a:ext cx="1028700" cy="6604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61" y="3932238"/>
            <a:ext cx="4213478" cy="2836862"/>
          </a:xfrm>
          <a:prstGeom prst="rect">
            <a:avLst/>
          </a:prstGeom>
        </p:spPr>
      </p:pic>
      <p:sp>
        <p:nvSpPr>
          <p:cNvPr id="24" name="Round Diagonal Corner Rectangle 23"/>
          <p:cNvSpPr/>
          <p:nvPr/>
        </p:nvSpPr>
        <p:spPr>
          <a:xfrm>
            <a:off x="5410199" y="183247"/>
            <a:ext cx="3505201" cy="1340754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Diagonal Corner Rectangle 24"/>
          <p:cNvSpPr/>
          <p:nvPr/>
        </p:nvSpPr>
        <p:spPr>
          <a:xfrm>
            <a:off x="533399" y="183247"/>
            <a:ext cx="3505201" cy="1340754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4"/>
          <p:cNvSpPr>
            <a:spLocks noGrp="1"/>
          </p:cNvSpPr>
          <p:nvPr>
            <p:ph type="title"/>
          </p:nvPr>
        </p:nvSpPr>
        <p:spPr>
          <a:xfrm>
            <a:off x="533399" y="107046"/>
            <a:ext cx="3505201" cy="1590676"/>
          </a:xfrm>
        </p:spPr>
        <p:txBody>
          <a:bodyPr anchor="ctr"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Watershed Management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5410199" y="183247"/>
            <a:ext cx="3505201" cy="134075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Floodplain Management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/>
        </p:nvGraphicFramePr>
        <p:xfrm>
          <a:off x="1524000" y="8001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Diagram 18"/>
          <p:cNvGraphicFramePr/>
          <p:nvPr/>
        </p:nvGraphicFramePr>
        <p:xfrm>
          <a:off x="1524000" y="952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632200" y="1906607"/>
            <a:ext cx="2311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b="1" dirty="0" smtClean="0">
                <a:ln/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Watershed and </a:t>
            </a:r>
            <a:r>
              <a:rPr lang="en-US" sz="2500" b="1" dirty="0" smtClean="0">
                <a:ln/>
                <a:solidFill>
                  <a:schemeClr val="accent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Floodplain Management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22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399" y="611872"/>
            <a:ext cx="7716004" cy="1162050"/>
          </a:xfrm>
        </p:spPr>
        <p:txBody>
          <a:bodyPr anchor="ctr"/>
          <a:lstStyle/>
          <a:p>
            <a:r>
              <a:rPr lang="en-US" b="1" dirty="0" smtClean="0"/>
              <a:t>What is the NFIP?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2022144"/>
          </a:xfrm>
        </p:spPr>
        <p:txBody>
          <a:bodyPr/>
          <a:lstStyle/>
          <a:p>
            <a:r>
              <a:rPr lang="en-US" b="1" dirty="0" smtClean="0"/>
              <a:t>Two main missions: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Reducing the loss of life and property due to flooding; and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Preserving the natural and beneficial functions of the floodplain.  </a:t>
            </a:r>
          </a:p>
          <a:p>
            <a:pPr marL="285750" indent="-285750" algn="l">
              <a:buFont typeface="Arial"/>
              <a:buChar char="•"/>
            </a:pPr>
            <a:endParaRPr lang="en-US" dirty="0" smtClean="0"/>
          </a:p>
          <a:p>
            <a:pPr marL="285750" indent="-285750" algn="l">
              <a:buFont typeface="Arial"/>
              <a:buChar char="•"/>
            </a:pPr>
            <a:endParaRPr lang="en-US" dirty="0"/>
          </a:p>
        </p:txBody>
      </p:sp>
      <p:pic>
        <p:nvPicPr>
          <p:cNvPr id="6" name="Placeholder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 rot="200618">
            <a:off x="4731261" y="1745136"/>
            <a:ext cx="3961870" cy="365044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 cmpd="sng">
            <a:solidFill>
              <a:srgbClr val="FFFFFF"/>
            </a:solidFill>
            <a:miter lim="800000"/>
          </a:ln>
          <a:effectLst>
            <a:outerShdw blurRad="65000" dist="254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  <a:ext uri="{FAA26D3D-D897-4be2-8F04-BA451C77F1D7}">
              <ma14:placeholderFlag xmlns:lc="http://schemas.openxmlformats.org/drawingml/2006/lockedCanvas" xmlns:pic="http://schemas.openxmlformats.org/drawingml/2006/picture" xmlns:ma14="http://schemas.microsoft.com/office/mac/drawingml/2011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1"/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85799" y="3810000"/>
            <a:ext cx="3840480" cy="2635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tabLst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Voluntary Program for Communities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itchFamily="34" charset="0"/>
              <a:buChar char="•"/>
              <a:tabLst/>
              <a:defRPr/>
            </a:pPr>
            <a:r>
              <a:rPr lang="en-US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Must </a:t>
            </a:r>
            <a:r>
              <a:rPr lang="en-US" noProof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adop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 and enforce a floodplain management ordinance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Enforcement area typically focused on areas mapped on Flood Insurance Rate Maps (FIRMS)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81424"/>
          </a:xfrm>
        </p:spPr>
        <p:txBody>
          <a:bodyPr/>
          <a:lstStyle/>
          <a:p>
            <a:r>
              <a:rPr lang="en-US" sz="4000" dirty="0" smtClean="0"/>
              <a:t>Flood Insurance Rate Map</a:t>
            </a:r>
            <a:endParaRPr lang="en-US" sz="4000" dirty="0"/>
          </a:p>
        </p:txBody>
      </p:sp>
      <p:pic>
        <p:nvPicPr>
          <p:cNvPr id="10" name="Content Placeholder 9" descr="18157C0141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6963" y="889000"/>
            <a:ext cx="7832414" cy="5626100"/>
          </a:xfrm>
        </p:spPr>
      </p:pic>
    </p:spTree>
    <p:extLst>
      <p:ext uri="{BB962C8B-B14F-4D97-AF65-F5344CB8AC3E}">
        <p14:creationId xmlns="" xmlns:p14="http://schemas.microsoft.com/office/powerpoint/2010/main" val="2932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Program with “Teeth”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9273" y="1994640"/>
            <a:ext cx="3840480" cy="35961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Floodplain management ordinances become </a:t>
            </a:r>
            <a:r>
              <a:rPr lang="en-US" sz="3000" b="1" u="sng" dirty="0" smtClean="0"/>
              <a:t>enforceable regulations</a:t>
            </a:r>
            <a:endParaRPr lang="en-US" sz="3000" b="1" u="sng" dirty="0"/>
          </a:p>
        </p:txBody>
      </p:sp>
      <p:pic>
        <p:nvPicPr>
          <p:cNvPr id="11" name="Content Placeholder 10" descr="ordinance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 rot="21021332">
            <a:off x="5282337" y="1686878"/>
            <a:ext cx="3226244" cy="3948960"/>
          </a:xfrm>
        </p:spPr>
      </p:pic>
    </p:spTree>
    <p:extLst>
      <p:ext uri="{BB962C8B-B14F-4D97-AF65-F5344CB8AC3E}">
        <p14:creationId xmlns="" xmlns:p14="http://schemas.microsoft.com/office/powerpoint/2010/main" val="29731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Rating System </a:t>
            </a:r>
            <a:r>
              <a:rPr lang="en-US" sz="2800" dirty="0" smtClean="0"/>
              <a:t>(CRS)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174" y="1444532"/>
            <a:ext cx="5775326" cy="4867368"/>
          </a:xfrm>
        </p:spPr>
        <p:txBody>
          <a:bodyPr anchor="t"/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Recognizes community efforts </a:t>
            </a:r>
            <a:r>
              <a:rPr lang="en-US" b="1" dirty="0" smtClean="0">
                <a:solidFill>
                  <a:schemeClr val="tx1"/>
                </a:solidFill>
              </a:rPr>
              <a:t>beyond the minimum standards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5%-45% Flood Insurance Premium Discounts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u="sng" dirty="0" smtClean="0">
                <a:solidFill>
                  <a:schemeClr val="tx1"/>
                </a:solidFill>
              </a:rPr>
              <a:t>Credits Given For: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Open Space Preservation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Higher Regulatory Standards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Stormwater Management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Acquisition or Relocation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Drainage System Maintenance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Extra Credit!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flood_CRS.gif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 rot="21248547">
            <a:off x="5341247" y="2161352"/>
            <a:ext cx="3263731" cy="32637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2" y="287384"/>
            <a:ext cx="8042276" cy="771432"/>
          </a:xfrm>
        </p:spPr>
        <p:txBody>
          <a:bodyPr/>
          <a:lstStyle/>
          <a:p>
            <a:r>
              <a:rPr lang="en-US" dirty="0" smtClean="0"/>
              <a:t>Mutual Benefit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2" y="1058816"/>
            <a:ext cx="8042276" cy="1505876"/>
          </a:xfrm>
        </p:spPr>
        <p:txBody>
          <a:bodyPr anchor="t"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Floodplain Managers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Environmental Activists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Local Government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49" y="2275128"/>
            <a:ext cx="6429501" cy="432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638551"/>
            <a:ext cx="8416925" cy="1470025"/>
          </a:xfrm>
        </p:spPr>
        <p:txBody>
          <a:bodyPr anchor="t"/>
          <a:lstStyle/>
          <a:p>
            <a:r>
              <a:rPr lang="en-US" dirty="0" smtClean="0"/>
              <a:t>Community Based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369917"/>
            <a:ext cx="8416925" cy="972671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Framing out environmental concerns along side safety issues will help to make the case for riparian buffers to wider user groups and audiences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28311">
            <a:off x="1828801" y="-3792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727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399" y="611872"/>
            <a:ext cx="7716004" cy="1162050"/>
          </a:xfrm>
        </p:spPr>
        <p:txBody>
          <a:bodyPr anchor="ctr"/>
          <a:lstStyle/>
          <a:p>
            <a:r>
              <a:rPr lang="en-US" dirty="0" smtClean="0"/>
              <a:t>What is a Riparian Buffer?</a:t>
            </a:r>
            <a:endParaRPr lang="en-US" dirty="0"/>
          </a:p>
        </p:txBody>
      </p:sp>
      <p:pic>
        <p:nvPicPr>
          <p:cNvPr id="8" name="Content Placeholder 7" descr="RiparianBuffe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862" b="-1406"/>
          <a:stretch/>
        </p:blipFill>
        <p:spPr>
          <a:xfrm>
            <a:off x="4985656" y="1925292"/>
            <a:ext cx="3263747" cy="3004002"/>
          </a:xfrm>
          <a:prstGeom prst="round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/>
              <a:t>A </a:t>
            </a:r>
            <a:r>
              <a:rPr lang="en-US" sz="2000" dirty="0" smtClean="0"/>
              <a:t>natural </a:t>
            </a:r>
            <a:r>
              <a:rPr lang="en-US" sz="2000" dirty="0"/>
              <a:t>filter strip of </a:t>
            </a:r>
            <a:r>
              <a:rPr lang="en-US" sz="2000" dirty="0" smtClean="0"/>
              <a:t>forest, grass, or shrub vegetation </a:t>
            </a:r>
            <a:r>
              <a:rPr lang="en-US" sz="2000" dirty="0"/>
              <a:t>located between upland landscapes and surface </a:t>
            </a:r>
            <a:r>
              <a:rPr lang="en-US" sz="2000" dirty="0" smtClean="0"/>
              <a:t>waters</a:t>
            </a:r>
          </a:p>
          <a:p>
            <a:pPr algn="l"/>
            <a:endParaRPr lang="en-US" sz="20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Can occur on one or both sides of a waterway</a:t>
            </a:r>
          </a:p>
          <a:p>
            <a:pPr algn="l"/>
            <a:endParaRPr lang="en-US" sz="20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Provides ecological and public health services</a:t>
            </a:r>
          </a:p>
          <a:p>
            <a:pPr marL="285750" indent="-285750"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22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4" y="-315678"/>
            <a:ext cx="8042276" cy="1336956"/>
          </a:xfrm>
        </p:spPr>
        <p:txBody>
          <a:bodyPr/>
          <a:lstStyle/>
          <a:p>
            <a:r>
              <a:rPr lang="en-US" dirty="0" smtClean="0"/>
              <a:t>A Program with “Teeth”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215979" y="1392112"/>
            <a:ext cx="3840480" cy="35961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Floodplain management ordinances become </a:t>
            </a:r>
            <a:r>
              <a:rPr lang="en-US" sz="3000" b="1" u="sng" dirty="0" smtClean="0"/>
              <a:t>enforceable regulations</a:t>
            </a:r>
            <a:endParaRPr lang="en-US" sz="3000" b="1" u="sng" dirty="0"/>
          </a:p>
        </p:txBody>
      </p:sp>
      <p:pic>
        <p:nvPicPr>
          <p:cNvPr id="11" name="Content Placeholder 10" descr="ordinance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1021332">
            <a:off x="1800507" y="4439237"/>
            <a:ext cx="1827762" cy="2237202"/>
          </a:xfrm>
        </p:spPr>
      </p:pic>
      <p:pic>
        <p:nvPicPr>
          <p:cNvPr id="5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00" y="1444532"/>
            <a:ext cx="2859750" cy="19254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82526" y="4087813"/>
            <a:ext cx="4552847" cy="14700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BENEFITS </a:t>
            </a:r>
            <a:b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Riparian Buffers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099460" y="1860169"/>
            <a:ext cx="2945214" cy="26432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731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413" y="5288340"/>
            <a:ext cx="663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/>
              <a:t>SAFETY AS A RALLYING CONCEPT</a:t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3" name="Picture 2" descr="http://upload.wikimedia.org/wikipedia/commons/f/f6/2008_Indiana_Flo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6" y="-1038088"/>
            <a:ext cx="9220200" cy="5959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8640" y="5203955"/>
            <a:ext cx="685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dirty="0" smtClean="0"/>
              <a:t>2. WE HAVE MANY UNSTABLE STREAMS AND THEREFORE MANY UNSTABLE FLOODPLAINS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4" name="Picture 3" descr="Pool Riffle Buck Creek Cross Se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3762" y="101689"/>
            <a:ext cx="3526363" cy="4962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13716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Pool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1981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 Bar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3505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Pool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2819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Riffle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4800" y="1421368"/>
            <a:ext cx="3810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1802368"/>
            <a:ext cx="3810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800" y="2183368"/>
            <a:ext cx="381000" cy="22860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" y="13568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0" y="21071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0" y="16947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Moderate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5310916" y="3186753"/>
            <a:ext cx="701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itchFamily="34" charset="0"/>
              </a:rPr>
              <a:t>Morrow’s Madows Cross Section</a:t>
            </a:r>
          </a:p>
          <a:p>
            <a:endParaRPr lang="en-US" dirty="0"/>
          </a:p>
        </p:txBody>
      </p:sp>
      <p:pic>
        <p:nvPicPr>
          <p:cNvPr id="3" name="Picture 4" descr="J:\slides\White River\County Ditch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37125" y="1072904"/>
            <a:ext cx="4788511" cy="3419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7403" y="5780782"/>
            <a:ext cx="7581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dirty="0" smtClean="0"/>
              <a:t>3. VEGETATION CAN HELP STABILIZE A STREAMBANK</a:t>
            </a:r>
            <a:endParaRPr lang="en-US" sz="3200" dirty="0"/>
          </a:p>
        </p:txBody>
      </p:sp>
      <p:pic>
        <p:nvPicPr>
          <p:cNvPr id="166914" name="Picture 2" descr="Z:\FlatLand Resources, LLC\09-14 SWCD\09-14-01 319 Grant\319 Phase III\1D_F_EDUCATION_DEMO\Images\Erosion Example\DSC_0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13" y="-315219"/>
            <a:ext cx="9167813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6670" y="396028"/>
            <a:ext cx="647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Obstacles?</a:t>
            </a:r>
            <a:endParaRPr lang="en-US" sz="6600" dirty="0"/>
          </a:p>
        </p:txBody>
      </p:sp>
      <p:pic>
        <p:nvPicPr>
          <p:cNvPr id="8" name="Content Placeholder 10" descr="ordin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21332">
            <a:off x="629838" y="4082979"/>
            <a:ext cx="2101040" cy="2571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0359" y="1678386"/>
            <a:ext cx="66383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 smtClean="0"/>
              <a:t>SAFETY AS A RALLYING CONCEPT</a:t>
            </a:r>
            <a:br>
              <a:rPr lang="en-US" sz="2000" dirty="0" smtClean="0"/>
            </a:br>
            <a:endParaRPr lang="en-US" sz="2000" dirty="0" smtClean="0"/>
          </a:p>
          <a:p>
            <a:pPr marL="514350" indent="-514350">
              <a:buAutoNum type="arabicPeriod"/>
            </a:pPr>
            <a:r>
              <a:rPr lang="en-US" sz="2000" dirty="0" smtClean="0"/>
              <a:t>UNSTABLE STREAM IS AN UNSTABLE FLOODPLAIN</a:t>
            </a:r>
            <a:br>
              <a:rPr lang="en-US" sz="2000" dirty="0" smtClean="0"/>
            </a:br>
            <a:endParaRPr lang="en-US" sz="2000" dirty="0" smtClean="0"/>
          </a:p>
          <a:p>
            <a:pPr marL="514350" indent="-514350">
              <a:buAutoNum type="arabicPeriod"/>
            </a:pPr>
            <a:r>
              <a:rPr lang="en-US" sz="2000" dirty="0" smtClean="0"/>
              <a:t>VEGETATION CAN HELP STABILIZE A STREAMBANK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6670" y="396028"/>
            <a:ext cx="647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Obstacles?</a:t>
            </a:r>
            <a:endParaRPr lang="en-US" sz="6600" dirty="0"/>
          </a:p>
        </p:txBody>
      </p:sp>
      <p:pic>
        <p:nvPicPr>
          <p:cNvPr id="8" name="Content Placeholder 10" descr="ordin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21332">
            <a:off x="984594" y="3908618"/>
            <a:ext cx="2101040" cy="2571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0359" y="1504024"/>
            <a:ext cx="66383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 smtClean="0"/>
              <a:t>SAFETY AS A RALLYING CONCEPT</a:t>
            </a:r>
            <a:br>
              <a:rPr lang="en-US" sz="2000" dirty="0" smtClean="0"/>
            </a:br>
            <a:endParaRPr lang="en-US" sz="2000" dirty="0" smtClean="0"/>
          </a:p>
          <a:p>
            <a:pPr marL="514350" indent="-514350">
              <a:buAutoNum type="arabicPeriod"/>
            </a:pPr>
            <a:r>
              <a:rPr lang="en-US" sz="2000" dirty="0" smtClean="0"/>
              <a:t>UNSTABLE STREAM IS AN UNSTABLE FLOODPLAIN</a:t>
            </a:r>
            <a:br>
              <a:rPr lang="en-US" sz="2000" dirty="0" smtClean="0"/>
            </a:br>
            <a:endParaRPr lang="en-US" sz="2000" dirty="0" smtClean="0"/>
          </a:p>
          <a:p>
            <a:pPr marL="514350" indent="-514350"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</a:rPr>
              <a:t>VEGETATION CAN HELP STABILIZE A STREAMBANK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9050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Obstruction includes, but is not limited to: </a:t>
            </a:r>
            <a:r>
              <a:rPr lang="en-US" dirty="0" smtClean="0"/>
              <a:t>any dam, wall, wharf, embankment, levee, dike, pile, abutment, protection, excavation, canalization, bridge, conduit, culvert, building, wire, fence, rock, gravel, refuse, fill, structure, </a:t>
            </a:r>
            <a:r>
              <a:rPr lang="en-US" sz="2400" b="1" dirty="0" smtClean="0">
                <a:solidFill>
                  <a:srgbClr val="FF0000"/>
                </a:solidFill>
              </a:rPr>
              <a:t>vegetation</a:t>
            </a:r>
            <a:r>
              <a:rPr lang="en-US" dirty="0" smtClean="0"/>
              <a:t>, or other material in, along, across or projecting into any watercourse which may alter, impede, retard or change the direction and/or</a:t>
            </a:r>
          </a:p>
          <a:p>
            <a:r>
              <a:rPr lang="en-US" dirty="0" smtClean="0"/>
              <a:t>velocity of the flow of water; or due to its location, its propensity to snare or collect debris carried by the flow of water, or its likelihood of being carried downstream.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053" y="704671"/>
            <a:ext cx="7777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OBSTRUCTIONS</a:t>
            </a:r>
            <a:endParaRPr lang="en-US" sz="7200" dirty="0"/>
          </a:p>
        </p:txBody>
      </p:sp>
      <p:pic>
        <p:nvPicPr>
          <p:cNvPr id="4" name="Content Placeholder 10" descr="ordina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21332">
            <a:off x="3879712" y="4821846"/>
            <a:ext cx="1418709" cy="1736516"/>
          </a:xfrm>
          <a:prstGeom prst="rect">
            <a:avLst/>
          </a:prstGeom>
        </p:spPr>
      </p:pic>
      <p:pic>
        <p:nvPicPr>
          <p:cNvPr id="5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26" y="5046169"/>
            <a:ext cx="1961561" cy="13206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56314" y="4715276"/>
            <a:ext cx="2041673" cy="2004450"/>
          </a:xfrm>
          <a:prstGeom prst="ellipse">
            <a:avLst/>
          </a:prstGeom>
          <a:noFill/>
          <a:ln w="2540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56314" y="5325953"/>
            <a:ext cx="1798920" cy="689675"/>
          </a:xfrm>
          <a:prstGeom prst="line">
            <a:avLst/>
          </a:prstGeom>
          <a:ln w="2540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14819" y="2095130"/>
          <a:ext cx="6805902" cy="4064000"/>
        </p:xfrm>
        <a:graphic>
          <a:graphicData uri="http://schemas.openxmlformats.org/drawingml/2006/table">
            <a:tbl>
              <a:tblPr/>
              <a:tblGrid>
                <a:gridCol w="920008"/>
                <a:gridCol w="5885894"/>
              </a:tblGrid>
              <a:tr h="688814">
                <a:tc>
                  <a:txBody>
                    <a:bodyPr/>
                    <a:lstStyle/>
                    <a:p>
                      <a:r>
                        <a:rPr lang="en-US" sz="1400" i="1" dirty="0"/>
                        <a:t>V</a:t>
                      </a:r>
                      <a:endParaRPr lang="en-US" sz="1400" dirty="0"/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 the cross-sectional average velocity (</a:t>
                      </a:r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hlinkClick r:id="rId3" tooltip="Length"/>
                        </a:rPr>
                        <a:t>L</a:t>
                      </a:r>
                      <a:r>
                        <a:rPr lang="en-US" sz="1400" dirty="0"/>
                        <a:t>/</a:t>
                      </a:r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hlinkClick r:id="rId4" tooltip="Time"/>
                        </a:rPr>
                        <a:t>T</a:t>
                      </a:r>
                      <a:r>
                        <a:rPr lang="en-US" sz="1400" dirty="0"/>
                        <a:t>; ft/s, m/s)</a:t>
                      </a:r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15390">
                <a:tc>
                  <a:txBody>
                    <a:bodyPr/>
                    <a:lstStyle/>
                    <a:p>
                      <a:r>
                        <a:rPr lang="en-US" sz="1400" i="1" dirty="0"/>
                        <a:t>k</a:t>
                      </a:r>
                      <a:endParaRPr lang="en-US" sz="1400" dirty="0"/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 a conversion factor of 1 (</a:t>
                      </a:r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hlinkClick r:id="rId3" tooltip="Length"/>
                        </a:rPr>
                        <a:t>L</a:t>
                      </a:r>
                      <a:r>
                        <a:rPr lang="en-US" sz="1400" baseline="30000" dirty="0"/>
                        <a:t>1/3</a:t>
                      </a:r>
                      <a:r>
                        <a:rPr lang="en-US" sz="1400" dirty="0"/>
                        <a:t>/</a:t>
                      </a:r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hlinkClick r:id="rId4" tooltip="Time"/>
                        </a:rPr>
                        <a:t>T</a:t>
                      </a:r>
                      <a:r>
                        <a:rPr lang="en-US" sz="1400" dirty="0"/>
                        <a:t>, m</a:t>
                      </a:r>
                      <a:r>
                        <a:rPr lang="en-US" sz="1400" baseline="30000" dirty="0"/>
                        <a:t>1/3</a:t>
                      </a:r>
                      <a:r>
                        <a:rPr lang="en-US" sz="1400" dirty="0"/>
                        <a:t>/s for SI, or 1.4859 ft</a:t>
                      </a:r>
                      <a:r>
                        <a:rPr lang="en-US" sz="1400" baseline="30000" dirty="0"/>
                        <a:t>1/3</a:t>
                      </a:r>
                      <a:r>
                        <a:rPr lang="en-US" sz="1400" dirty="0"/>
                        <a:t>/s </a:t>
                      </a:r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hlinkClick r:id="rId5" tooltip="U.S. customary units"/>
                        </a:rPr>
                        <a:t>U.S. customary units</a:t>
                      </a:r>
                      <a:r>
                        <a:rPr lang="en-US" sz="1400" dirty="0"/>
                        <a:t>, if required. Note: (1 m)</a:t>
                      </a:r>
                      <a:r>
                        <a:rPr lang="en-US" sz="1400" baseline="30000" dirty="0"/>
                        <a:t>1/3</a:t>
                      </a:r>
                      <a:r>
                        <a:rPr lang="en-US" sz="1400" dirty="0"/>
                        <a:t>/s = (3.2808399 ft) </a:t>
                      </a:r>
                      <a:r>
                        <a:rPr lang="en-US" sz="1400" baseline="30000" dirty="0"/>
                        <a:t>1/3</a:t>
                      </a:r>
                      <a:r>
                        <a:rPr lang="en-US" sz="1400" dirty="0"/>
                        <a:t>/s = 1.4859 ft</a:t>
                      </a:r>
                      <a:r>
                        <a:rPr lang="en-US" sz="1400" baseline="30000" dirty="0"/>
                        <a:t>1/3</a:t>
                      </a:r>
                      <a:r>
                        <a:rPr lang="en-US" sz="1400" dirty="0"/>
                        <a:t>/s)</a:t>
                      </a:r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2169">
                <a:tc>
                  <a:txBody>
                    <a:bodyPr/>
                    <a:lstStyle/>
                    <a:p>
                      <a:r>
                        <a:rPr lang="en-US" sz="1400" i="1" dirty="0"/>
                        <a:t>n</a:t>
                      </a:r>
                      <a:endParaRPr lang="en-US" sz="1400" dirty="0"/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 the </a:t>
                      </a:r>
                      <a:r>
                        <a:rPr lang="en-US" sz="1400" b="1" dirty="0"/>
                        <a:t>Gauckler–Manning coefficient</a:t>
                      </a:r>
                      <a:r>
                        <a:rPr lang="en-US" sz="1400" dirty="0"/>
                        <a:t>, it is unitless</a:t>
                      </a:r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2169">
                <a:tc>
                  <a:txBody>
                    <a:bodyPr/>
                    <a:lstStyle/>
                    <a:p>
                      <a:r>
                        <a:rPr lang="en-US" sz="1400" i="1" dirty="0"/>
                        <a:t>R</a:t>
                      </a:r>
                      <a:r>
                        <a:rPr lang="en-US" sz="1400" i="1" baseline="-25000" dirty="0"/>
                        <a:t>h</a:t>
                      </a:r>
                      <a:r>
                        <a:rPr lang="en-US" sz="1400" dirty="0"/>
                        <a:t>  </a:t>
                      </a:r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 the hydraulic radius (L; ft, m)</a:t>
                      </a:r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5458">
                <a:tc>
                  <a:txBody>
                    <a:bodyPr/>
                    <a:lstStyle/>
                    <a:p>
                      <a:r>
                        <a:rPr lang="en-US" sz="1400" i="1" dirty="0"/>
                        <a:t>S</a:t>
                      </a:r>
                      <a:endParaRPr lang="en-US" sz="1400" dirty="0"/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 the slope of the water surface or the linear </a:t>
                      </a:r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hlinkClick r:id="rId6" tooltip="Hydraulic head"/>
                        </a:rPr>
                        <a:t>hydraulic head</a:t>
                      </a:r>
                      <a:r>
                        <a:rPr lang="en-US" sz="1400" dirty="0"/>
                        <a:t> loss (L/L) (</a:t>
                      </a:r>
                      <a:r>
                        <a:rPr lang="en-US" sz="1400" i="1" dirty="0"/>
                        <a:t>S</a:t>
                      </a:r>
                      <a:r>
                        <a:rPr lang="en-US" sz="1400" dirty="0"/>
                        <a:t> = </a:t>
                      </a:r>
                      <a:r>
                        <a:rPr lang="en-US" sz="1400" i="1" dirty="0"/>
                        <a:t>h</a:t>
                      </a:r>
                      <a:r>
                        <a:rPr lang="en-US" sz="1400" i="1" baseline="-25000" dirty="0"/>
                        <a:t>f</a:t>
                      </a:r>
                      <a:r>
                        <a:rPr lang="en-US" sz="1400" dirty="0"/>
                        <a:t>/</a:t>
                      </a:r>
                      <a:r>
                        <a:rPr lang="en-US" sz="1400" i="1" dirty="0"/>
                        <a:t>L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881" marR="68881" marT="34441" marB="344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</a:rPr>
              <a:t>where: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190467" name="Picture 3" descr="V = \frac{k}{n}  R_h ^{2/3} \cdot S^{1/2}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958" y="323850"/>
            <a:ext cx="4312883" cy="1236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5137" y="790113"/>
          <a:ext cx="6524350" cy="4077546"/>
        </p:xfrm>
        <a:graphic>
          <a:graphicData uri="http://schemas.openxmlformats.org/drawingml/2006/table">
            <a:tbl>
              <a:tblPr/>
              <a:tblGrid>
                <a:gridCol w="3262175"/>
                <a:gridCol w="3262175"/>
              </a:tblGrid>
              <a:tr h="298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Earth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Earth channel - clean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0.022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Earth channel - gravelly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Earth channel - weedy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48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Earth channel - stony, cobbles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8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Floodplains - pasture, farmland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Floodplains - light brush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Floodplains - heavy brush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0.075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43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Floodplains - trees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8684" marR="8684" marT="86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xasliberal.files.wordpress.com/2010/03/img_2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-4969"/>
            <a:ext cx="9150625" cy="6862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Do Buffers Do for the Ecosystem?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53000" y="2149002"/>
            <a:ext cx="3492500" cy="3383435"/>
          </a:xfrm>
        </p:spPr>
        <p:txBody>
          <a:bodyPr/>
          <a:lstStyle/>
          <a:p>
            <a:r>
              <a:rPr lang="en-US" dirty="0" smtClean="0"/>
              <a:t>Habitat Support Systems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Erosion &amp; Pollution Control Systems</a:t>
            </a:r>
          </a:p>
        </p:txBody>
      </p:sp>
      <p:pic>
        <p:nvPicPr>
          <p:cNvPr id="2" name="Picture 1" descr="environme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1579563"/>
            <a:ext cx="3952875" cy="3952875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2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http://www.westernwatersheds.org/lake-creek/IMG_1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893" y="115888"/>
            <a:ext cx="4754563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TOMSIC CLAN.CENTRAL-C0EA41E\Desktop\BEHI WORKSHE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73" y="646244"/>
            <a:ext cx="4447319" cy="575455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67893" y="3258589"/>
            <a:ext cx="4754563" cy="349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489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 descr="http://vulcan.wr.usgs.gov/Imgs/Jpg/MSH/Images/MSH82_bank_erosion_toutle_river_02-22-8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6381" y="-136525"/>
            <a:ext cx="10724154" cy="717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979669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Concept				Relationship</a:t>
            </a:r>
            <a:endParaRPr lang="en-US" dirty="0" smtClean="0"/>
          </a:p>
          <a:p>
            <a:pPr lvl="0"/>
            <a:r>
              <a:rPr lang="en-US" dirty="0" smtClean="0"/>
              <a:t>Erosion Hazards 				- an unvegetated bank is an</a:t>
            </a:r>
          </a:p>
          <a:p>
            <a:pPr lvl="0"/>
            <a:r>
              <a:rPr lang="en-US" dirty="0" smtClean="0"/>
              <a:t>					 erosion hazard</a:t>
            </a:r>
            <a:br>
              <a:rPr lang="en-US" dirty="0" smtClean="0"/>
            </a:br>
            <a:r>
              <a:rPr lang="en-US" dirty="0" smtClean="0"/>
              <a:t>			</a:t>
            </a:r>
          </a:p>
          <a:p>
            <a:pPr lvl="0"/>
            <a:r>
              <a:rPr lang="en-US" dirty="0" smtClean="0"/>
              <a:t>Flood heights				- increase of sediment 							  and head cuts can raise </a:t>
            </a:r>
          </a:p>
          <a:p>
            <a:pPr lvl="0"/>
            <a:r>
              <a:rPr lang="en-US" dirty="0" smtClean="0"/>
              <a:t>					   elevation of stream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Velocity					- removal of vegetation can result in 					  sloughing, choke channel</a:t>
            </a:r>
          </a:p>
          <a:p>
            <a:pPr lvl="0"/>
            <a:r>
              <a:rPr lang="en-US" dirty="0" smtClean="0"/>
              <a:t>					- incision of the channel increases </a:t>
            </a:r>
            <a:br>
              <a:rPr lang="en-US" dirty="0" smtClean="0"/>
            </a:br>
            <a:r>
              <a:rPr lang="en-US" dirty="0" smtClean="0"/>
              <a:t>					  velocity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Filling					- localized bank failures can infill  						channel with areas outside floodway</a:t>
            </a:r>
          </a:p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Grading					- aggregation, degradation 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Dredging				- head cuts are natures natural </a:t>
            </a:r>
            <a:br>
              <a:rPr lang="en-US" dirty="0" smtClean="0"/>
            </a:br>
            <a:r>
              <a:rPr lang="en-US" dirty="0" smtClean="0"/>
              <a:t>                                                                          dredging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Alteration of natural floodplains 		- see parallelism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WHO IS RIGHT?</a:t>
            </a:r>
            <a:endParaRPr lang="en-US" sz="7200" dirty="0"/>
          </a:p>
        </p:txBody>
      </p:sp>
      <p:pic>
        <p:nvPicPr>
          <p:cNvPr id="96258" name="Picture 2" descr="http://www.hec.usace.army.mil/icons/RAS41_Mont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462" y="1200328"/>
            <a:ext cx="5749417" cy="5657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5787" cy="798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8759" y="5486401"/>
            <a:ext cx="8670912" cy="15777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8758" y="5534561"/>
            <a:ext cx="331321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1996</a:t>
            </a:r>
            <a:endParaRPr 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1876" y="1058101"/>
            <a:ext cx="39506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$ 0.23* per foot per side for woody stem herbicide application every two – three years mostly one side of the bank</a:t>
            </a:r>
          </a:p>
          <a:p>
            <a:endParaRPr lang="en-US" dirty="0" smtClean="0"/>
          </a:p>
          <a:p>
            <a:r>
              <a:rPr lang="en-US" dirty="0" smtClean="0"/>
              <a:t>$0.60* per foot per foot per side for woody mulching/removal</a:t>
            </a:r>
          </a:p>
          <a:p>
            <a:endParaRPr lang="en-US" dirty="0" smtClean="0"/>
          </a:p>
          <a:p>
            <a:r>
              <a:rPr lang="en-US" dirty="0" smtClean="0"/>
              <a:t>T$3.00* per foot for trees larger than 4” or higher and escalate quickly to $20.00 or more per foot.</a:t>
            </a:r>
          </a:p>
          <a:p>
            <a:endParaRPr lang="en-US" dirty="0" smtClean="0"/>
          </a:p>
          <a:p>
            <a:r>
              <a:rPr lang="en-US" dirty="0" smtClean="0"/>
              <a:t>$25-$500 per linear foot for excavation per lineal foot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30083" y="688769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Economic Benefits</a:t>
            </a:r>
            <a:endParaRPr lang="en-US" dirty="0"/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3" y="1058101"/>
            <a:ext cx="2859750" cy="1925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800" y="6136414"/>
            <a:ext cx="848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Numbers from Porter County Surveyors Office, Kevin Breitzke, PE, 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085052"/>
            <a:ext cx="4156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400 Miles of stream in Co.</a:t>
            </a:r>
          </a:p>
          <a:p>
            <a:pPr algn="r"/>
            <a:r>
              <a:rPr lang="en-US" dirty="0" smtClean="0"/>
              <a:t>2,000,000 ft</a:t>
            </a:r>
            <a:br>
              <a:rPr lang="en-US" dirty="0" smtClean="0"/>
            </a:br>
            <a:r>
              <a:rPr lang="en-US" dirty="0" smtClean="0"/>
              <a:t>$150,000 – Spray  1/3 Co. </a:t>
            </a:r>
          </a:p>
          <a:p>
            <a:pPr algn="r"/>
            <a:r>
              <a:rPr lang="en-US" dirty="0" smtClean="0"/>
              <a:t>$670,000 = Spray and Mulch 1/3 C0.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30" y="533400"/>
            <a:ext cx="75438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Environmental Benefits</a:t>
            </a:r>
            <a:endParaRPr lang="en-US" sz="2400" dirty="0" smtClean="0"/>
          </a:p>
          <a:p>
            <a:pPr lvl="1"/>
            <a:r>
              <a:rPr lang="en-US" dirty="0" smtClean="0"/>
              <a:t>Sediment is the number one impairment for fish and aquatic life</a:t>
            </a:r>
            <a:endParaRPr lang="en-US" sz="2400" dirty="0" smtClean="0"/>
          </a:p>
          <a:p>
            <a:pPr lvl="1"/>
            <a:r>
              <a:rPr lang="en-US" dirty="0" smtClean="0"/>
              <a:t>Erosion Control</a:t>
            </a:r>
            <a:endParaRPr lang="en-US" sz="2400" dirty="0" smtClean="0"/>
          </a:p>
          <a:p>
            <a:pPr lvl="1"/>
            <a:r>
              <a:rPr lang="en-US" dirty="0" smtClean="0"/>
              <a:t>Enhanced aquatic life</a:t>
            </a:r>
            <a:endParaRPr lang="en-US" sz="2400" dirty="0" smtClean="0"/>
          </a:p>
          <a:p>
            <a:pPr lvl="1"/>
            <a:r>
              <a:rPr lang="en-US" dirty="0" smtClean="0"/>
              <a:t>Shade/temperature</a:t>
            </a:r>
            <a:endParaRPr lang="en-US" sz="2400" dirty="0" smtClean="0"/>
          </a:p>
          <a:p>
            <a:pPr lvl="1"/>
            <a:r>
              <a:rPr lang="en-US" dirty="0" smtClean="0"/>
              <a:t>Nutrient Uptake</a:t>
            </a:r>
            <a:br>
              <a:rPr lang="en-US" dirty="0" smtClean="0"/>
            </a:br>
            <a:endParaRPr lang="en-US" sz="2400" dirty="0" smtClean="0"/>
          </a:p>
          <a:p>
            <a:r>
              <a:rPr lang="en-US" b="1" dirty="0" smtClean="0"/>
              <a:t>“Complete Canopy”</a:t>
            </a:r>
            <a:br>
              <a:rPr lang="en-US" b="1" dirty="0" smtClean="0"/>
            </a:br>
            <a:r>
              <a:rPr lang="en-US" b="1" dirty="0" smtClean="0"/>
              <a:t>	</a:t>
            </a:r>
            <a:r>
              <a:rPr lang="en-US" dirty="0" smtClean="0"/>
              <a:t>Ground Plane, Canopy, Understory. </a:t>
            </a:r>
          </a:p>
          <a:p>
            <a:r>
              <a:rPr lang="en-US" dirty="0" smtClean="0"/>
              <a:t>	Tree’s growing in various stages of the process.</a:t>
            </a:r>
            <a:endParaRPr lang="en-US" sz="2400" dirty="0" smtClean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Indirect Benefits</a:t>
            </a:r>
            <a:endParaRPr lang="en-US" sz="2400" dirty="0" smtClean="0"/>
          </a:p>
          <a:p>
            <a:pPr lvl="1"/>
            <a:r>
              <a:rPr lang="en-US" dirty="0" smtClean="0"/>
              <a:t>Prevent loss of sediment for agricultural purposes</a:t>
            </a:r>
            <a:endParaRPr lang="en-US" sz="2400" dirty="0" smtClean="0"/>
          </a:p>
          <a:p>
            <a:pPr lvl="1"/>
            <a:r>
              <a:rPr lang="en-US" dirty="0" smtClean="0"/>
              <a:t>Increased Recreational Opportunities(fishing)</a:t>
            </a:r>
            <a:endParaRPr lang="en-US" sz="2400" dirty="0" smtClean="0"/>
          </a:p>
          <a:p>
            <a:pPr lvl="1"/>
            <a:r>
              <a:rPr lang="en-US" dirty="0" smtClean="0"/>
              <a:t>Enhanced recreational opportunities (canoe/kayak)</a:t>
            </a:r>
            <a:endParaRPr lang="en-US" sz="2400" dirty="0" smtClean="0"/>
          </a:p>
          <a:p>
            <a:pPr lvl="1"/>
            <a:r>
              <a:rPr lang="en-US" dirty="0" smtClean="0"/>
              <a:t>Increase Ground Water  recharge </a:t>
            </a:r>
            <a:endParaRPr lang="en-US" sz="2400" dirty="0" smtClean="0"/>
          </a:p>
          <a:p>
            <a:pPr lvl="1"/>
            <a:r>
              <a:rPr lang="en-US" dirty="0" smtClean="0"/>
              <a:t>Ability to sell timber through sustainable management practices.</a:t>
            </a:r>
            <a:br>
              <a:rPr lang="en-US" dirty="0" smtClean="0"/>
            </a:b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026" y="415636"/>
            <a:ext cx="80880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Loss</a:t>
            </a:r>
          </a:p>
          <a:p>
            <a:r>
              <a:rPr lang="en-US" dirty="0" smtClean="0"/>
              <a:t>- Loss of farming 300’ buffer on a side of one square acre</a:t>
            </a:r>
            <a:br>
              <a:rPr lang="en-US" dirty="0" smtClean="0"/>
            </a:br>
            <a:r>
              <a:rPr lang="en-US" dirty="0" smtClean="0"/>
              <a:t>- Decrease ease of access for surveyor</a:t>
            </a:r>
            <a:br>
              <a:rPr lang="en-US" dirty="0" smtClean="0"/>
            </a:br>
            <a:r>
              <a:rPr lang="en-US" dirty="0" smtClean="0"/>
              <a:t>- remove all potential for obstructions (logjams)</a:t>
            </a:r>
            <a:br>
              <a:rPr lang="en-US" dirty="0" smtClean="0"/>
            </a:br>
            <a:r>
              <a:rPr lang="en-US" dirty="0" smtClean="0"/>
              <a:t>- “increased drainage”(however if culvert or bridges restrict anyway who cares)</a:t>
            </a:r>
            <a:br>
              <a:rPr lang="en-US" dirty="0" smtClean="0"/>
            </a:br>
            <a:r>
              <a:rPr lang="en-US" dirty="0" smtClean="0"/>
              <a:t>- “reduce long term maintenance costs”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language requiring Handbook Specifications</a:t>
            </a:r>
          </a:p>
          <a:p>
            <a:r>
              <a:rPr lang="en-US" dirty="0" smtClean="0"/>
              <a:t>Do nothing, change perception of “development”</a:t>
            </a:r>
          </a:p>
          <a:p>
            <a:r>
              <a:rPr lang="en-US" dirty="0" smtClean="0"/>
              <a:t>Make case through CRS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Habitat Support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 flipH="1">
            <a:off x="4389753" y="1453224"/>
            <a:ext cx="45719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4992" y="1444532"/>
            <a:ext cx="3840480" cy="3596185"/>
          </a:xfrm>
        </p:spPr>
        <p:txBody>
          <a:bodyPr>
            <a:noAutofit/>
          </a:bodyPr>
          <a:lstStyle/>
          <a:p>
            <a:r>
              <a:rPr lang="en-US" sz="2400" dirty="0" smtClean="0"/>
              <a:t>Fish and other water creatures require some shade to control temperature.</a:t>
            </a:r>
          </a:p>
          <a:p>
            <a:r>
              <a:rPr lang="en-US" sz="2400" dirty="0" smtClean="0"/>
              <a:t>Riparian Buffers are essential to feed, shelter, and provide travel paths for over 95% of terrestrial species in North America.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 flipV="1">
            <a:off x="8424332" y="1407505"/>
            <a:ext cx="167217" cy="457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habitat_salmon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72" r="14372"/>
          <a:stretch>
            <a:fillRect/>
          </a:stretch>
        </p:blipFill>
        <p:spPr>
          <a:xfrm>
            <a:off x="4751070" y="1853530"/>
            <a:ext cx="3840480" cy="3596185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3164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75787" cy="798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" y="5486400"/>
            <a:ext cx="9144000" cy="18005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8758" y="5534561"/>
            <a:ext cx="331321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1996</a:t>
            </a:r>
            <a:endParaRPr lang="en-US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5334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Definition of Development</a:t>
            </a:r>
          </a:p>
          <a:p>
            <a:r>
              <a:rPr lang="en-US" dirty="0" smtClean="0"/>
              <a:t>Development means any man-made change to improved or unimproved real estate including but not limited to: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(1) construction, reconstruction, or placement of a structure or any addition to a structure;</a:t>
            </a:r>
          </a:p>
          <a:p>
            <a:r>
              <a:rPr lang="en-US" dirty="0" smtClean="0"/>
              <a:t>(5) mining, dredging, filling, grading, excavation, or drilling operations;</a:t>
            </a:r>
          </a:p>
          <a:p>
            <a:r>
              <a:rPr lang="en-US" dirty="0" smtClean="0"/>
              <a:t>(6) construction and/or reconstruction of bridges or culverts;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(8) any other activity that might change the direction, height, or velocity of flood or surface waters.</a:t>
            </a:r>
          </a:p>
          <a:p>
            <a:endParaRPr lang="en-US" dirty="0" smtClean="0"/>
          </a:p>
          <a:p>
            <a:r>
              <a:rPr lang="en-US" dirty="0" smtClean="0"/>
              <a:t>"Development" does not include activities such as the maintenance of existing structures and facilities such as painting,</a:t>
            </a:r>
          </a:p>
          <a:p>
            <a:r>
              <a:rPr lang="en-US" dirty="0" smtClean="0"/>
              <a:t>re-roofing; resurfacing roads; or gardening, plowing, and similar agricultural practices that do not involve filling, grading,</a:t>
            </a:r>
          </a:p>
          <a:p>
            <a:r>
              <a:rPr lang="en-US" dirty="0" smtClean="0"/>
              <a:t>excavation, or the construction of permanent structures.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274" y="2003331"/>
            <a:ext cx="38564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CAN WE INTEGRATE OUR LANGUAGE IN THE EXISTING MINIMUM REQUIREMENTS?</a:t>
            </a: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9274" y="107576"/>
            <a:ext cx="8042276" cy="1336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Community Rating System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(CRS)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6" descr="flood_CR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48547">
            <a:off x="5341247" y="2161352"/>
            <a:ext cx="3263731" cy="3263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0717" y="973777"/>
            <a:ext cx="84426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Stormwater Management: </a:t>
            </a:r>
            <a:r>
              <a:rPr lang="en-US" dirty="0" smtClean="0"/>
              <a:t>Regulating development through the watershed to ensure that post development runoff is no worse than pre-development and to </a:t>
            </a:r>
            <a:r>
              <a:rPr lang="en-US" b="1" dirty="0" smtClean="0">
                <a:solidFill>
                  <a:srgbClr val="FF0000"/>
                </a:solidFill>
              </a:rPr>
              <a:t>minimize soil erosion and protect or improve water quality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Drainage System Maintenance: </a:t>
            </a:r>
            <a:r>
              <a:rPr lang="en-US" dirty="0" smtClean="0"/>
              <a:t>Conducting periodic inspections of all channels and retention basins and </a:t>
            </a:r>
            <a:r>
              <a:rPr lang="en-US" b="1" dirty="0" smtClean="0">
                <a:solidFill>
                  <a:srgbClr val="FF0000"/>
                </a:solidFill>
              </a:rPr>
              <a:t>removing debris </a:t>
            </a:r>
            <a:r>
              <a:rPr lang="en-US" dirty="0" smtClean="0"/>
              <a:t>as needed.</a:t>
            </a:r>
          </a:p>
          <a:p>
            <a:endParaRPr lang="en-US" b="1" dirty="0" smtClean="0"/>
          </a:p>
          <a:p>
            <a:r>
              <a:rPr lang="en-US" b="1" dirty="0" smtClean="0"/>
              <a:t>Open Space Preservation: </a:t>
            </a:r>
            <a:r>
              <a:rPr lang="en-US" dirty="0" smtClean="0"/>
              <a:t>Guarantee that currently vacant floodplain parcels will be kept free from development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Extra Credit</a:t>
            </a:r>
            <a:r>
              <a:rPr lang="en-US" b="1" dirty="0" smtClean="0"/>
              <a:t>: </a:t>
            </a:r>
            <a:r>
              <a:rPr lang="en-US" dirty="0" smtClean="0"/>
              <a:t>Innovation is encouraged! Communities can apply for extra credits for activities not listed in the CRS program to determine eligibility.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4787473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IMPLEMNTATION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299" y="1911927"/>
            <a:ext cx="229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20,000   Acres Total</a:t>
            </a:r>
          </a:p>
          <a:p>
            <a:r>
              <a:rPr lang="en-US" dirty="0" smtClean="0"/>
              <a:t>4,000     Vegetated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4787473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LIMITS / STRATEGIES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398" y="186279"/>
            <a:ext cx="8215315" cy="1162050"/>
          </a:xfrm>
        </p:spPr>
        <p:txBody>
          <a:bodyPr anchor="t"/>
          <a:lstStyle/>
          <a:p>
            <a:r>
              <a:rPr lang="en-US" sz="4400" dirty="0" smtClean="0"/>
              <a:t>Bank Stabilization</a:t>
            </a:r>
            <a:endParaRPr lang="en-US" sz="4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29670" y="1084725"/>
            <a:ext cx="4450825" cy="4725365"/>
          </a:xfrm>
        </p:spPr>
        <p:txBody>
          <a:bodyPr>
            <a:no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Roots hold existing soil in place</a:t>
            </a:r>
          </a:p>
          <a:p>
            <a:pPr algn="l"/>
            <a:endParaRPr lang="en-US" sz="2400" dirty="0" smtClean="0"/>
          </a:p>
          <a:p>
            <a:pPr algn="l">
              <a:lnSpc>
                <a:spcPct val="50000"/>
              </a:lnSpc>
            </a:pPr>
            <a:endParaRPr lang="en-US" sz="24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Deep-rooted vegetation on river banks promotes meandering stream paths that move and absorb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without scouring the edges.</a:t>
            </a:r>
          </a:p>
          <a:p>
            <a:pPr algn="l">
              <a:lnSpc>
                <a:spcPct val="50000"/>
              </a:lnSpc>
            </a:pPr>
            <a:endParaRPr lang="en-US" sz="2400" dirty="0" smtClean="0"/>
          </a:p>
        </p:txBody>
      </p:sp>
      <p:pic>
        <p:nvPicPr>
          <p:cNvPr id="2" name="Picture 1" descr="Pictur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12" y="1207616"/>
            <a:ext cx="2389491" cy="2844588"/>
          </a:xfrm>
          <a:prstGeom prst="rect">
            <a:avLst/>
          </a:prstGeom>
        </p:spPr>
      </p:pic>
      <p:pic>
        <p:nvPicPr>
          <p:cNvPr id="12" name="Picture Placeholder 11" descr="erosion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118" b="-2092"/>
          <a:stretch/>
        </p:blipFill>
        <p:spPr>
          <a:xfrm>
            <a:off x="4880495" y="4052204"/>
            <a:ext cx="3559658" cy="2365428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7144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1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50" y="19050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REZONING</a:t>
            </a:r>
            <a:endParaRPr lang="en-US" sz="9600" dirty="0"/>
          </a:p>
        </p:txBody>
      </p:sp>
      <p:sp>
        <p:nvSpPr>
          <p:cNvPr id="3" name="Rectangle 2"/>
          <p:cNvSpPr/>
          <p:nvPr/>
        </p:nvSpPr>
        <p:spPr>
          <a:xfrm>
            <a:off x="600075" y="32766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Go before planning commission</a:t>
            </a:r>
          </a:p>
          <a:p>
            <a:r>
              <a:rPr lang="en-US" dirty="0" smtClean="0"/>
              <a:t>Make proposal to planning commission</a:t>
            </a:r>
            <a:br>
              <a:rPr lang="en-US" dirty="0" smtClean="0"/>
            </a:br>
            <a:r>
              <a:rPr lang="en-US" dirty="0" smtClean="0"/>
              <a:t>Go before City Council,</a:t>
            </a:r>
            <a:br>
              <a:rPr lang="en-US" dirty="0" smtClean="0"/>
            </a:br>
            <a:r>
              <a:rPr lang="en-US" dirty="0" smtClean="0"/>
              <a:t>Go before County Council</a:t>
            </a:r>
            <a:br>
              <a:rPr lang="en-US" dirty="0" smtClean="0"/>
            </a:br>
            <a:r>
              <a:rPr lang="en-US" dirty="0" smtClean="0"/>
              <a:t>3 month process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429396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" y="231093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7,800 Parcels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Rstudy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99" y="3962400"/>
            <a:ext cx="2429395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231093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3,800 Parcels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" y="981075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OVERLAY </a:t>
            </a:r>
          </a:p>
          <a:p>
            <a:r>
              <a:rPr lang="en-US" sz="5400" b="1" dirty="0" smtClean="0"/>
              <a:t>ZONE</a:t>
            </a:r>
            <a:endParaRPr lang="en-US" sz="5400" b="1" dirty="0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23975513"/>
              </p:ext>
            </p:extLst>
          </p:nvPr>
        </p:nvGraphicFramePr>
        <p:xfrm>
          <a:off x="5081483" y="0"/>
          <a:ext cx="3120675" cy="6657442"/>
        </p:xfrm>
        <a:graphic>
          <a:graphicData uri="http://schemas.openxmlformats.org/presentationml/2006/ole">
            <p:oleObj spid="_x0000_s1031" name="Acrobat Document" r:id="rId4" imgW="12236760" imgH="2603844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1475"/>
            <a:ext cx="716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Language from Baltimore County, MD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Includes specific language specifying the expansion of buffers for erodible soils and steep slopes.</a:t>
            </a:r>
          </a:p>
          <a:p>
            <a:r>
              <a:rPr lang="en-US" sz="1200" dirty="0" smtClean="0">
                <a:hlinkClick r:id="rId3"/>
              </a:rPr>
              <a:t>WordPerfect Format</a:t>
            </a:r>
            <a:r>
              <a:rPr lang="en-US" sz="1200" dirty="0" smtClean="0"/>
              <a:t> (693KB, 10pages) </a:t>
            </a:r>
            <a:br>
              <a:rPr lang="en-US" sz="1200" dirty="0" smtClean="0"/>
            </a:br>
            <a:r>
              <a:rPr lang="en-US" sz="1200" dirty="0" smtClean="0">
                <a:hlinkClick r:id="rId4"/>
              </a:rPr>
              <a:t>PDF Format</a:t>
            </a:r>
            <a:r>
              <a:rPr lang="en-US" sz="1200" dirty="0" smtClean="0"/>
              <a:t> (167KB, 12pages). </a:t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r>
              <a:rPr lang="en-US" sz="1200" b="1" dirty="0" smtClean="0"/>
              <a:t>Rhode </a:t>
            </a:r>
            <a:r>
              <a:rPr lang="en-US" sz="1200" b="1" dirty="0"/>
              <a:t>Island Coastal Zone Program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An example of a buffer ordinance in a coastal region.</a:t>
            </a:r>
          </a:p>
          <a:p>
            <a:r>
              <a:rPr lang="en-US" sz="1200" dirty="0">
                <a:hlinkClick r:id="rId5"/>
              </a:rPr>
              <a:t>WordPerfect Format</a:t>
            </a:r>
            <a:r>
              <a:rPr lang="en-US" sz="1200" dirty="0"/>
              <a:t> (204KB, 11pages) </a:t>
            </a:r>
            <a:br>
              <a:rPr lang="en-US" sz="1200" dirty="0"/>
            </a:br>
            <a:r>
              <a:rPr lang="en-US" sz="1200" dirty="0">
                <a:hlinkClick r:id="rId6"/>
              </a:rPr>
              <a:t>PDF Format</a:t>
            </a:r>
            <a:r>
              <a:rPr lang="en-US" sz="1200" dirty="0"/>
              <a:t> (36KB, 11pages). 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r>
              <a:rPr lang="en-US" sz="1200" b="1" dirty="0"/>
              <a:t>Ordinance on Riparian Habitat Areas, Napa, CA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A buffer ordinance for a region with few native trees. This ordinance focuses on the preservation of other native vegetation.</a:t>
            </a:r>
          </a:p>
          <a:p>
            <a:r>
              <a:rPr lang="en-US" sz="1200" dirty="0">
                <a:hlinkClick r:id="rId7"/>
              </a:rPr>
              <a:t>WordPerfect Format</a:t>
            </a:r>
            <a:r>
              <a:rPr lang="en-US" sz="1200" dirty="0"/>
              <a:t> (14KB, 2pages) </a:t>
            </a:r>
            <a:br>
              <a:rPr lang="en-US" sz="1200" dirty="0"/>
            </a:br>
            <a:r>
              <a:rPr lang="en-US" sz="1200" dirty="0">
                <a:hlinkClick r:id="rId8"/>
              </a:rPr>
              <a:t>PDF Format</a:t>
            </a:r>
            <a:r>
              <a:rPr lang="en-US" sz="1200" dirty="0"/>
              <a:t> (10KB, 2pages). 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r>
              <a:rPr lang="en-US" sz="1200" b="1" dirty="0"/>
              <a:t>Portland Metro Floodplain Preservation Ordinance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Focuses on management of the floodway.</a:t>
            </a:r>
          </a:p>
          <a:p>
            <a:r>
              <a:rPr lang="en-US" sz="1200" dirty="0">
                <a:hlinkClick r:id="rId9"/>
              </a:rPr>
              <a:t>WordPerfect Format</a:t>
            </a:r>
            <a:r>
              <a:rPr lang="en-US" sz="1200" dirty="0"/>
              <a:t> (14KB, 4pages) </a:t>
            </a:r>
            <a:br>
              <a:rPr lang="en-US" sz="1200" dirty="0"/>
            </a:br>
            <a:r>
              <a:rPr lang="en-US" sz="1200" dirty="0">
                <a:hlinkClick r:id="rId10"/>
              </a:rPr>
              <a:t>PDF Format</a:t>
            </a:r>
            <a:r>
              <a:rPr lang="en-US" sz="1200" dirty="0"/>
              <a:t> (16KB, 4pages). 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r>
              <a:rPr lang="en-US" sz="1200" b="1" dirty="0"/>
              <a:t>Model Land Trust Agreement (Natural Lands Trust)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An example of a land trust agreement. Such documents are often needed to ensure the long-term integrity of the buffer</a:t>
            </a:r>
          </a:p>
          <a:p>
            <a:r>
              <a:rPr lang="en-US" sz="1200" dirty="0">
                <a:hlinkClick r:id="rId11"/>
              </a:rPr>
              <a:t>WordPerfect Format</a:t>
            </a:r>
            <a:r>
              <a:rPr lang="en-US" sz="1200" dirty="0"/>
              <a:t> (51KB, 11pages) </a:t>
            </a:r>
            <a:br>
              <a:rPr lang="en-US" sz="1200" dirty="0"/>
            </a:br>
            <a:r>
              <a:rPr lang="en-US" sz="1200" dirty="0">
                <a:hlinkClick r:id="rId12"/>
              </a:rPr>
              <a:t>PDF Format</a:t>
            </a:r>
            <a:r>
              <a:rPr lang="en-US" sz="1200" dirty="0"/>
              <a:t> (32KB, 11pages). </a:t>
            </a:r>
            <a:br>
              <a:rPr lang="en-US" sz="1200" dirty="0"/>
            </a:br>
            <a:endParaRPr lang="en-US" sz="1200" dirty="0"/>
          </a:p>
          <a:p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57200" y="6211669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http://www.epa.gov/owow/NPS/ordinance/buffers.htm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01798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Target Parcels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3109794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ZONING</a:t>
            </a:r>
            <a:br>
              <a:rPr lang="en-US" dirty="0" smtClean="0"/>
            </a:br>
            <a:r>
              <a:rPr lang="en-US" dirty="0" smtClean="0"/>
              <a:t>CONSERVASTION EASEMENTS</a:t>
            </a:r>
            <a:br>
              <a:rPr lang="en-US" dirty="0" smtClean="0"/>
            </a:br>
            <a:r>
              <a:rPr lang="en-US" dirty="0" smtClean="0"/>
              <a:t>FEDERAL /STATE PROGRAMS</a:t>
            </a:r>
            <a:br>
              <a:rPr lang="en-US" dirty="0" smtClean="0"/>
            </a:br>
            <a:r>
              <a:rPr lang="en-US" dirty="0" smtClean="0"/>
              <a:t>OTHER OPPORUNITIES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7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" y="2327564"/>
            <a:ext cx="2019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</a:t>
            </a:r>
            <a:br>
              <a:rPr lang="en-US" dirty="0" smtClean="0"/>
            </a:br>
            <a:r>
              <a:rPr lang="en-US" dirty="0" smtClean="0"/>
              <a:t>FLOODPLAIN</a:t>
            </a:r>
            <a:br>
              <a:rPr lang="en-US" dirty="0" smtClean="0"/>
            </a:br>
            <a:r>
              <a:rPr lang="en-US" dirty="0" smtClean="0"/>
              <a:t>WETLAND</a:t>
            </a:r>
            <a:br>
              <a:rPr lang="en-US" dirty="0" smtClean="0"/>
            </a:br>
            <a:r>
              <a:rPr lang="en-US" dirty="0" smtClean="0"/>
              <a:t>SOILS</a:t>
            </a:r>
            <a:br>
              <a:rPr lang="en-US" dirty="0" smtClean="0"/>
            </a:br>
            <a:r>
              <a:rPr lang="en-US" dirty="0" smtClean="0"/>
              <a:t>WOODED</a:t>
            </a:r>
            <a:br>
              <a:rPr lang="en-US" dirty="0" smtClean="0"/>
            </a:br>
            <a:r>
              <a:rPr lang="en-US" dirty="0" smtClean="0"/>
              <a:t>SLOPE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398" y="188581"/>
            <a:ext cx="8214819" cy="1162050"/>
          </a:xfrm>
        </p:spPr>
        <p:txBody>
          <a:bodyPr anchor="ctr"/>
          <a:lstStyle/>
          <a:p>
            <a:r>
              <a:rPr lang="en-US" sz="4000" dirty="0" smtClean="0"/>
              <a:t>Sediment Loading</a:t>
            </a:r>
            <a:endParaRPr lang="en-US" sz="4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668672" y="1231513"/>
            <a:ext cx="4079545" cy="5245487"/>
          </a:xfrm>
        </p:spPr>
        <p:txBody>
          <a:bodyPr>
            <a:no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Sediment is the number one pollutant found in Indiana waterways</a:t>
            </a:r>
          </a:p>
          <a:p>
            <a:pPr algn="l">
              <a:lnSpc>
                <a:spcPct val="70000"/>
              </a:lnSpc>
            </a:pPr>
            <a:endParaRPr lang="en-US" sz="24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Too much sediment smothers stream bottom habitat.</a:t>
            </a:r>
          </a:p>
          <a:p>
            <a:pPr algn="l">
              <a:lnSpc>
                <a:spcPct val="70000"/>
              </a:lnSpc>
            </a:pPr>
            <a:endParaRPr lang="en-US" sz="24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Opportunities for pathogen, nutrient, and thermal pollution increase.</a:t>
            </a:r>
            <a:endParaRPr lang="en-US" sz="2400" dirty="0"/>
          </a:p>
        </p:txBody>
      </p:sp>
      <p:pic>
        <p:nvPicPr>
          <p:cNvPr id="10" name="Picture Placeholder 9" descr="Sediment.gif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432" b="-807"/>
          <a:stretch/>
        </p:blipFill>
        <p:spPr>
          <a:xfrm>
            <a:off x="275475" y="1684006"/>
            <a:ext cx="4393197" cy="3427744"/>
          </a:xfrm>
        </p:spPr>
      </p:pic>
    </p:spTree>
    <p:extLst>
      <p:ext uri="{BB962C8B-B14F-4D97-AF65-F5344CB8AC3E}">
        <p14:creationId xmlns="" xmlns:p14="http://schemas.microsoft.com/office/powerpoint/2010/main" val="2992864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6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231093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2,050 Parcels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8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231093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Parcels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Rstudy10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14300" y="3962400"/>
            <a:ext cx="2019300" cy="265747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231093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Parcels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413" y="542925"/>
            <a:ext cx="66383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SAFETY AS A RALLYING CONCEPT</a:t>
            </a:r>
            <a:br>
              <a:rPr lang="en-US" sz="2800" dirty="0" smtClean="0"/>
            </a:br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UNSTABLE STREAM IS AN UNSTABLE FLOODPLAIN</a:t>
            </a:r>
            <a:br>
              <a:rPr lang="en-US" sz="2800" dirty="0" smtClean="0"/>
            </a:br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VEGETATION CAN HELP STABILIZE A STREAMBANK</a:t>
            </a:r>
            <a:br>
              <a:rPr lang="en-US" sz="2800" dirty="0" smtClean="0"/>
            </a:br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ZONING/ ORDINANCES TOOL</a:t>
            </a:r>
            <a:br>
              <a:rPr lang="en-US" sz="2800" dirty="0" smtClean="0"/>
            </a:br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THROUGH FEMA/”SAFETY LANGUAGE” GAIN ENV.  BENEFITS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shed_diagram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65" y="1201600"/>
            <a:ext cx="4332586" cy="5492545"/>
          </a:xfrm>
          <a:prstGeom prst="round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6973" y="107576"/>
            <a:ext cx="8154578" cy="1336956"/>
          </a:xfrm>
        </p:spPr>
        <p:txBody>
          <a:bodyPr anchor="t"/>
          <a:lstStyle/>
          <a:p>
            <a:r>
              <a:rPr lang="en-US" sz="3200" dirty="0" smtClean="0">
                <a:solidFill>
                  <a:schemeClr val="accent2"/>
                </a:solidFill>
              </a:rPr>
              <a:t>Remember:</a:t>
            </a:r>
            <a:r>
              <a:rPr lang="en-US" sz="3200" dirty="0" smtClean="0"/>
              <a:t> No Matter Where You Live, Work, or Play, its in a Watershed.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18986" y="1229967"/>
            <a:ext cx="3847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Riparian Buffers are just one way we can manage our runoff, improve our surface waters, and increase our overall quality of life.</a:t>
            </a:r>
            <a:endParaRPr lang="en-US" dirty="0"/>
          </a:p>
        </p:txBody>
      </p:sp>
      <p:pic>
        <p:nvPicPr>
          <p:cNvPr id="8" name="Picture 7" descr="algaefeet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5" y="2707295"/>
            <a:ext cx="3778316" cy="2537960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556" y="5309150"/>
            <a:ext cx="382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Future generations don’t have to swim, fish, or play in unsightly, unhealthy waters.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549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398" y="262397"/>
            <a:ext cx="8214819" cy="1162050"/>
          </a:xfrm>
        </p:spPr>
        <p:txBody>
          <a:bodyPr anchor="t"/>
          <a:lstStyle/>
          <a:p>
            <a:r>
              <a:rPr lang="en-US" dirty="0" smtClean="0"/>
              <a:t>Pathogen Loading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45549" y="1055773"/>
            <a:ext cx="4079545" cy="5318077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Septic Systems</a:t>
            </a:r>
          </a:p>
          <a:p>
            <a:pPr lvl="1"/>
            <a:endParaRPr lang="en-US" sz="28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Livestock</a:t>
            </a:r>
          </a:p>
          <a:p>
            <a:pPr algn="l">
              <a:lnSpc>
                <a:spcPct val="50000"/>
              </a:lnSpc>
            </a:pPr>
            <a:endParaRPr lang="en-US" sz="2800" dirty="0" smtClean="0"/>
          </a:p>
          <a:p>
            <a:pPr lvl="1"/>
            <a:r>
              <a:rPr lang="en-US" sz="2800" i="1" dirty="0" smtClean="0"/>
              <a:t>E. </a:t>
            </a:r>
            <a:r>
              <a:rPr lang="en-US" sz="2800" i="1" dirty="0"/>
              <a:t>c</a:t>
            </a:r>
            <a:r>
              <a:rPr lang="en-US" sz="2800" i="1" dirty="0" smtClean="0"/>
              <a:t>oli</a:t>
            </a:r>
            <a:r>
              <a:rPr lang="en-US" sz="2800" dirty="0" smtClean="0"/>
              <a:t> and other harmful pathogens become more concentrated as contaminated waters flow downstream.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  <p:pic>
        <p:nvPicPr>
          <p:cNvPr id="8" name="Picture Placeholder 7" descr="livestock pathogens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70" r="25470"/>
          <a:stretch>
            <a:fillRect/>
          </a:stretch>
        </p:blipFill>
        <p:spPr>
          <a:xfrm>
            <a:off x="533398" y="1192319"/>
            <a:ext cx="3657600" cy="5318077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52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Nutrient Loading</a:t>
            </a:r>
            <a:br>
              <a:rPr lang="en-US" dirty="0" smtClean="0"/>
            </a:br>
            <a:r>
              <a:rPr lang="en-US" dirty="0" smtClean="0"/>
              <a:t>Phosphorus &amp; Nitrogen</a:t>
            </a:r>
            <a:endParaRPr lang="en-US" dirty="0"/>
          </a:p>
        </p:txBody>
      </p:sp>
      <p:pic>
        <p:nvPicPr>
          <p:cNvPr id="4" name="Content Placeholder 3" descr="eutrophication.jpg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250" b="-2250"/>
          <a:stretch>
            <a:fillRect/>
          </a:stretch>
        </p:blipFill>
        <p:spPr>
          <a:xfrm>
            <a:off x="231775" y="1730282"/>
            <a:ext cx="8730101" cy="4714875"/>
          </a:xfrm>
        </p:spPr>
      </p:pic>
    </p:spTree>
    <p:extLst>
      <p:ext uri="{BB962C8B-B14F-4D97-AF65-F5344CB8AC3E}">
        <p14:creationId xmlns="" xmlns:p14="http://schemas.microsoft.com/office/powerpoint/2010/main" val="198435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Flood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133" y="985745"/>
            <a:ext cx="3888731" cy="5281695"/>
          </a:xfrm>
        </p:spPr>
        <p:txBody>
          <a:bodyPr>
            <a:normAutofit/>
          </a:bodyPr>
          <a:lstStyle/>
          <a:p>
            <a:r>
              <a:rPr lang="en-US" dirty="0" smtClean="0"/>
              <a:t>Ecological standpoint:</a:t>
            </a:r>
          </a:p>
          <a:p>
            <a:pPr lvl="1"/>
            <a:r>
              <a:rPr lang="en-US" dirty="0" smtClean="0"/>
              <a:t>Floodwater causes an increase in water quantity, and decrease in quality.</a:t>
            </a:r>
          </a:p>
          <a:p>
            <a:r>
              <a:rPr lang="en-US" dirty="0" smtClean="0"/>
              <a:t>Deep root systems help guide some floodwater into the soil, and above surface plants help filter out contaminants, debris, &amp; sediment.</a:t>
            </a:r>
          </a:p>
        </p:txBody>
      </p:sp>
      <p:pic>
        <p:nvPicPr>
          <p:cNvPr id="4" name="Picture 3" descr="flo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06" y="985746"/>
            <a:ext cx="4280804" cy="3210603"/>
          </a:xfrm>
          <a:prstGeom prst="roundRect">
            <a:avLst/>
          </a:prstGeom>
        </p:spPr>
      </p:pic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36" y="3413637"/>
            <a:ext cx="2649571" cy="3154201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3564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1003</TotalTime>
  <Words>1141</Words>
  <Application>Microsoft Office PowerPoint</Application>
  <PresentationFormat>On-screen Show (4:3)</PresentationFormat>
  <Paragraphs>289</Paragraphs>
  <Slides>64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Breeze</vt:lpstr>
      <vt:lpstr>Acrobat Document</vt:lpstr>
      <vt:lpstr>Raising Awareness to Facilitate Beneficial Connections between Watershed Groups, Government, and Floodplain Managers. </vt:lpstr>
      <vt:lpstr>What is a Riparian Buffer?</vt:lpstr>
      <vt:lpstr>What Do Buffers Do for the Ecosystem?</vt:lpstr>
      <vt:lpstr>Habitat Support</vt:lpstr>
      <vt:lpstr>Bank Stabilization</vt:lpstr>
      <vt:lpstr>Sediment Loading</vt:lpstr>
      <vt:lpstr>Pathogen Loading</vt:lpstr>
      <vt:lpstr>Nutrient Loading Phosphorus &amp; Nitrogen</vt:lpstr>
      <vt:lpstr>Flood Mitigation</vt:lpstr>
      <vt:lpstr>Watershed Management</vt:lpstr>
      <vt:lpstr>Watershed Management</vt:lpstr>
      <vt:lpstr>Watershed Management</vt:lpstr>
      <vt:lpstr>Slide 13</vt:lpstr>
      <vt:lpstr>What is the NFIP?</vt:lpstr>
      <vt:lpstr>Flood Insurance Rate Map</vt:lpstr>
      <vt:lpstr>A Program with “Teeth”</vt:lpstr>
      <vt:lpstr>Community Rating System (CRS)</vt:lpstr>
      <vt:lpstr>Mutual Benefit</vt:lpstr>
      <vt:lpstr>Community Based Strategies</vt:lpstr>
      <vt:lpstr>A Program with “Teeth”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Strategy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Remember: No Matter Where You Live, Work, or Play, its in a Watershed.</vt:lpstr>
    </vt:vector>
  </TitlesOfParts>
  <Company>Save the Dunes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Riparian Buffers</dc:title>
  <dc:creator>Mia Goulding</dc:creator>
  <cp:lastModifiedBy>ES</cp:lastModifiedBy>
  <cp:revision>49</cp:revision>
  <dcterms:created xsi:type="dcterms:W3CDTF">2012-05-11T16:41:42Z</dcterms:created>
  <dcterms:modified xsi:type="dcterms:W3CDTF">2012-05-22T15:51:02Z</dcterms:modified>
</cp:coreProperties>
</file>